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2"/>
  </p:notesMasterIdLst>
  <p:sldIdLst>
    <p:sldId id="256" r:id="rId2"/>
    <p:sldId id="260" r:id="rId3"/>
    <p:sldId id="262" r:id="rId4"/>
    <p:sldId id="271" r:id="rId5"/>
    <p:sldId id="272" r:id="rId6"/>
    <p:sldId id="263" r:id="rId7"/>
    <p:sldId id="273" r:id="rId8"/>
    <p:sldId id="264" r:id="rId9"/>
    <p:sldId id="270" r:id="rId10"/>
    <p:sldId id="269" r:id="rId11"/>
    <p:sldId id="274" r:id="rId12"/>
    <p:sldId id="257" r:id="rId13"/>
    <p:sldId id="268" r:id="rId14"/>
    <p:sldId id="277" r:id="rId15"/>
    <p:sldId id="281" r:id="rId16"/>
    <p:sldId id="284" r:id="rId17"/>
    <p:sldId id="278" r:id="rId18"/>
    <p:sldId id="259" r:id="rId19"/>
    <p:sldId id="280" r:id="rId20"/>
    <p:sldId id="28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539D95-EB9E-4EA3-9214-FCA2DE2A211C}" type="datetimeFigureOut">
              <a:rPr lang="en-IE" smtClean="0"/>
              <a:t>10/10/2012</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06AA84-F842-44E3-B52E-EADB5A2307B1}" type="slidenum">
              <a:rPr lang="en-IE" smtClean="0"/>
              <a:t>‹#›</a:t>
            </a:fld>
            <a:endParaRPr lang="en-IE"/>
          </a:p>
        </p:txBody>
      </p:sp>
    </p:spTree>
    <p:extLst>
      <p:ext uri="{BB962C8B-B14F-4D97-AF65-F5344CB8AC3E}">
        <p14:creationId xmlns:p14="http://schemas.microsoft.com/office/powerpoint/2010/main" val="3852987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1</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2</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3</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9</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10</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12</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13</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0C06AA84-F842-44E3-B52E-EADB5A2307B1}" type="slidenum">
              <a:rPr lang="en-IE" smtClean="0"/>
              <a:t>18</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8" name="Footer Placeholder 7"/>
          <p:cNvSpPr>
            <a:spLocks noGrp="1"/>
          </p:cNvSpPr>
          <p:nvPr>
            <p:ph type="ftr" sz="quarter" idx="11"/>
          </p:nvPr>
        </p:nvSpPr>
        <p:spPr/>
        <p:txBody>
          <a:bodyPr/>
          <a:lstStyle>
            <a:extLst/>
          </a:lstStyle>
          <a:p>
            <a:endParaRPr lang="en-IE"/>
          </a:p>
        </p:txBody>
      </p:sp>
      <p:sp>
        <p:nvSpPr>
          <p:cNvPr id="11" name="Slide Number Placeholder 10"/>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5" name="Footer Placeholder 4"/>
          <p:cNvSpPr>
            <a:spLocks noGrp="1"/>
          </p:cNvSpPr>
          <p:nvPr>
            <p:ph type="ftr" sz="quarter" idx="11"/>
          </p:nvPr>
        </p:nvSpPr>
        <p:spPr/>
        <p:txBody>
          <a:bodyPr/>
          <a:lstStyle>
            <a:extLst/>
          </a:lstStyle>
          <a:p>
            <a:endParaRPr lang="en-IE"/>
          </a:p>
        </p:txBody>
      </p:sp>
      <p:sp>
        <p:nvSpPr>
          <p:cNvPr id="6" name="Slide Number Placeholder 5"/>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6" name="Footer Placeholder 5"/>
          <p:cNvSpPr>
            <a:spLocks noGrp="1"/>
          </p:cNvSpPr>
          <p:nvPr>
            <p:ph type="ftr" sz="quarter" idx="11"/>
          </p:nvPr>
        </p:nvSpPr>
        <p:spPr/>
        <p:txBody>
          <a:bodyPr/>
          <a:lstStyle>
            <a:extLst/>
          </a:lstStyle>
          <a:p>
            <a:endParaRPr lang="en-IE"/>
          </a:p>
        </p:txBody>
      </p:sp>
      <p:sp>
        <p:nvSpPr>
          <p:cNvPr id="7" name="Slide Number Placeholder 6"/>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8" name="Footer Placeholder 7"/>
          <p:cNvSpPr>
            <a:spLocks noGrp="1"/>
          </p:cNvSpPr>
          <p:nvPr>
            <p:ph type="ftr" sz="quarter" idx="11"/>
          </p:nvPr>
        </p:nvSpPr>
        <p:spPr/>
        <p:txBody>
          <a:bodyPr/>
          <a:lstStyle>
            <a:extLst/>
          </a:lstStyle>
          <a:p>
            <a:endParaRPr lang="en-IE"/>
          </a:p>
        </p:txBody>
      </p:sp>
      <p:sp>
        <p:nvSpPr>
          <p:cNvPr id="9" name="Slide Number Placeholder 8"/>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4" name="Footer Placeholder 3"/>
          <p:cNvSpPr>
            <a:spLocks noGrp="1"/>
          </p:cNvSpPr>
          <p:nvPr>
            <p:ph type="ftr" sz="quarter" idx="11"/>
          </p:nvPr>
        </p:nvSpPr>
        <p:spPr/>
        <p:txBody>
          <a:bodyPr/>
          <a:lstStyle>
            <a:extLst/>
          </a:lstStyle>
          <a:p>
            <a:endParaRPr lang="en-IE"/>
          </a:p>
        </p:txBody>
      </p:sp>
      <p:sp>
        <p:nvSpPr>
          <p:cNvPr id="5" name="Slide Number Placeholder 4"/>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3" name="Footer Placeholder 2"/>
          <p:cNvSpPr>
            <a:spLocks noGrp="1"/>
          </p:cNvSpPr>
          <p:nvPr>
            <p:ph type="ftr" sz="quarter" idx="11"/>
          </p:nvPr>
        </p:nvSpPr>
        <p:spPr/>
        <p:txBody>
          <a:bodyPr/>
          <a:lstStyle>
            <a:extLst/>
          </a:lstStyle>
          <a:p>
            <a:endParaRPr lang="en-IE"/>
          </a:p>
        </p:txBody>
      </p:sp>
      <p:sp>
        <p:nvSpPr>
          <p:cNvPr id="4" name="Slide Number Placeholder 3"/>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6" name="Footer Placeholder 5"/>
          <p:cNvSpPr>
            <a:spLocks noGrp="1"/>
          </p:cNvSpPr>
          <p:nvPr>
            <p:ph type="ftr" sz="quarter" idx="11"/>
          </p:nvPr>
        </p:nvSpPr>
        <p:spPr/>
        <p:txBody>
          <a:bodyPr/>
          <a:lstStyle>
            <a:extLst/>
          </a:lstStyle>
          <a:p>
            <a:endParaRPr lang="en-IE"/>
          </a:p>
        </p:txBody>
      </p:sp>
      <p:sp>
        <p:nvSpPr>
          <p:cNvPr id="7" name="Slide Number Placeholder 6"/>
          <p:cNvSpPr>
            <a:spLocks noGrp="1"/>
          </p:cNvSpPr>
          <p:nvPr>
            <p:ph type="sldNum" sz="quarter" idx="12"/>
          </p:nvPr>
        </p:nvSpPr>
        <p:spPr/>
        <p:txBody>
          <a:bodyPr/>
          <a:lstStyle>
            <a:extLst/>
          </a:lstStyle>
          <a:p>
            <a:fld id="{90E0D0D2-79C2-42BA-AE2A-923FCEBC9BA8}" type="slidenum">
              <a:rPr lang="en-IE" smtClean="0"/>
              <a:t>‹#›</a:t>
            </a:fld>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5742BA-20DD-4CA2-928B-98F51247F5FA}" type="datetimeFigureOut">
              <a:rPr lang="en-IE" smtClean="0"/>
              <a:t>10/10/2012</a:t>
            </a:fld>
            <a:endParaRPr lang="en-IE"/>
          </a:p>
        </p:txBody>
      </p:sp>
      <p:sp>
        <p:nvSpPr>
          <p:cNvPr id="6" name="Footer Placeholder 5"/>
          <p:cNvSpPr>
            <a:spLocks noGrp="1"/>
          </p:cNvSpPr>
          <p:nvPr>
            <p:ph type="ftr" sz="quarter" idx="11"/>
          </p:nvPr>
        </p:nvSpPr>
        <p:spPr/>
        <p:txBody>
          <a:bodyPr/>
          <a:lstStyle>
            <a:extLst/>
          </a:lstStyle>
          <a:p>
            <a:endParaRPr lang="en-IE"/>
          </a:p>
        </p:txBody>
      </p:sp>
      <p:sp>
        <p:nvSpPr>
          <p:cNvPr id="7" name="Slide Number Placeholder 6"/>
          <p:cNvSpPr>
            <a:spLocks noGrp="1"/>
          </p:cNvSpPr>
          <p:nvPr>
            <p:ph type="sldNum" sz="quarter" idx="12"/>
          </p:nvPr>
        </p:nvSpPr>
        <p:spPr/>
        <p:txBody>
          <a:bodyPr/>
          <a:lstStyle>
            <a:extLst/>
          </a:lstStyle>
          <a:p>
            <a:fld id="{90E0D0D2-79C2-42BA-AE2A-923FCEBC9BA8}" type="slidenum">
              <a:rPr lang="en-IE" smtClean="0"/>
              <a:t>‹#›</a:t>
            </a:fld>
            <a:endParaRPr lang="en-IE"/>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75742BA-20DD-4CA2-928B-98F51247F5FA}" type="datetimeFigureOut">
              <a:rPr lang="en-IE" smtClean="0"/>
              <a:t>10/10/2012</a:t>
            </a:fld>
            <a:endParaRPr lang="en-IE"/>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IE"/>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0E0D0D2-79C2-42BA-AE2A-923FCEBC9BA8}" type="slidenum">
              <a:rPr lang="en-IE" smtClean="0"/>
              <a:t>‹#›</a:t>
            </a:fld>
            <a:endParaRPr lang="en-IE"/>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walk.ie/" TargetMode="External"/><Relationship Id="rId2" Type="http://schemas.openxmlformats.org/officeDocument/2006/relationships/hyperlink" Target="http://www.soskilkenny.com/" TargetMode="External"/><Relationship Id="rId1" Type="http://schemas.openxmlformats.org/officeDocument/2006/relationships/slideLayout" Target="../slideLayouts/slideLayout6.xml"/><Relationship Id="rId4" Type="http://schemas.openxmlformats.org/officeDocument/2006/relationships/hyperlink" Target="http://www.cwcw.ie/"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lorraine@walk.ie" TargetMode="External"/><Relationship Id="rId2" Type="http://schemas.openxmlformats.org/officeDocument/2006/relationships/hyperlink" Target="mailto:stafftraining@soskilkenny.com" TargetMode="External"/><Relationship Id="rId1" Type="http://schemas.openxmlformats.org/officeDocument/2006/relationships/slideLayout" Target="../slideLayouts/slideLayout2.xml"/><Relationship Id="rId4" Type="http://schemas.openxmlformats.org/officeDocument/2006/relationships/hyperlink" Target="mailto:colin@cwcw.i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052" y="3717032"/>
            <a:ext cx="8471912" cy="1728192"/>
          </a:xfrm>
        </p:spPr>
        <p:txBody>
          <a:bodyPr>
            <a:normAutofit fontScale="90000"/>
          </a:bodyPr>
          <a:lstStyle/>
          <a:p>
            <a:pPr algn="ctr"/>
            <a:r>
              <a:rPr lang="en-IE" sz="6000" dirty="0" smtClean="0"/>
              <a:t>COMMUNITY INCLUSION</a:t>
            </a:r>
            <a:r>
              <a:rPr lang="en-IE" dirty="0" smtClean="0"/>
              <a:t/>
            </a:r>
            <a:br>
              <a:rPr lang="en-IE" dirty="0" smtClean="0"/>
            </a:br>
            <a:endParaRPr lang="en-IE" dirty="0"/>
          </a:p>
        </p:txBody>
      </p:sp>
      <p:sp>
        <p:nvSpPr>
          <p:cNvPr id="3" name="Rectangle 2"/>
          <p:cNvSpPr/>
          <p:nvPr/>
        </p:nvSpPr>
        <p:spPr>
          <a:xfrm>
            <a:off x="683568" y="1104473"/>
            <a:ext cx="7560840"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IE" sz="7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WELCOME</a:t>
            </a:r>
            <a:endParaRPr lang="en-IE" sz="7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545" y="2420888"/>
            <a:ext cx="8136904" cy="132343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8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community</a:t>
            </a:r>
            <a:endParaRPr lang="en-US" sz="8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1395464824"/>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692696"/>
            <a:ext cx="8183880" cy="1051560"/>
          </a:xfrm>
        </p:spPr>
        <p:txBody>
          <a:bodyPr>
            <a:normAutofit fontScale="90000"/>
          </a:bodyPr>
          <a:lstStyle/>
          <a:p>
            <a:pPr algn="ctr"/>
            <a:r>
              <a:rPr lang="en-IE" dirty="0" smtClean="0"/>
              <a:t>YOU IDENTIFIED THESE ELEMENTS TO MAKE A COMMUNITY</a:t>
            </a:r>
            <a:endParaRPr lang="en-IE" dirty="0"/>
          </a:p>
        </p:txBody>
      </p:sp>
      <p:sp>
        <p:nvSpPr>
          <p:cNvPr id="3" name="Content Placeholder 2"/>
          <p:cNvSpPr>
            <a:spLocks noGrp="1"/>
          </p:cNvSpPr>
          <p:nvPr>
            <p:ph idx="1"/>
          </p:nvPr>
        </p:nvSpPr>
        <p:spPr>
          <a:xfrm>
            <a:off x="539552" y="1772816"/>
            <a:ext cx="8183880" cy="4536504"/>
          </a:xfrm>
        </p:spPr>
        <p:style>
          <a:lnRef idx="1">
            <a:schemeClr val="accent2"/>
          </a:lnRef>
          <a:fillRef idx="3">
            <a:schemeClr val="accent2"/>
          </a:fillRef>
          <a:effectRef idx="2">
            <a:schemeClr val="accent2"/>
          </a:effectRef>
          <a:fontRef idx="minor">
            <a:schemeClr val="lt1"/>
          </a:fontRef>
        </p:style>
        <p:txBody>
          <a:bodyPr>
            <a:normAutofit/>
          </a:bodyPr>
          <a:lstStyle/>
          <a:p>
            <a:pPr marL="0" indent="0">
              <a:buNone/>
            </a:pPr>
            <a:r>
              <a:rPr lang="en-IE" dirty="0" smtClean="0"/>
              <a:t>People	   Belonging		Groups</a:t>
            </a:r>
          </a:p>
          <a:p>
            <a:pPr marL="0" indent="0">
              <a:buNone/>
            </a:pPr>
            <a:r>
              <a:rPr lang="en-IE" dirty="0"/>
              <a:t> </a:t>
            </a:r>
            <a:r>
              <a:rPr lang="en-IE" dirty="0" smtClean="0"/>
              <a:t>   Common Interests	Interacting    </a:t>
            </a:r>
          </a:p>
          <a:p>
            <a:pPr marL="0" indent="0">
              <a:buNone/>
            </a:pPr>
            <a:r>
              <a:rPr lang="en-IE" dirty="0" smtClean="0"/>
              <a:t>   Culture     Education         </a:t>
            </a:r>
            <a:r>
              <a:rPr lang="en-IE" dirty="0"/>
              <a:t>Religion </a:t>
            </a:r>
            <a:r>
              <a:rPr lang="en-IE" dirty="0" smtClean="0"/>
              <a:t>       Community Centre   Spirit      Acceptance              	Social &amp; Recreational       Amenities    Public Transport      Equality          Work    </a:t>
            </a:r>
          </a:p>
          <a:p>
            <a:pPr marL="0" indent="0">
              <a:buNone/>
            </a:pPr>
            <a:r>
              <a:rPr lang="en-IE" dirty="0" smtClean="0"/>
              <a:t>     Local Heroes   Opportunities    Clubs   Supports       Associations      Professional</a:t>
            </a:r>
          </a:p>
          <a:p>
            <a:pPr marL="0" indent="0">
              <a:buNone/>
            </a:pPr>
            <a:r>
              <a:rPr lang="en-IE" dirty="0" smtClean="0"/>
              <a:t>  Businesses   Volunteering     Participation  </a:t>
            </a:r>
            <a:endParaRPr lang="en-IE" dirty="0"/>
          </a:p>
        </p:txBody>
      </p:sp>
    </p:spTree>
    <p:extLst>
      <p:ext uri="{BB962C8B-B14F-4D97-AF65-F5344CB8AC3E}">
        <p14:creationId xmlns:p14="http://schemas.microsoft.com/office/powerpoint/2010/main" val="1446697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183880" cy="1051560"/>
          </a:xfrm>
        </p:spPr>
        <p:txBody>
          <a:bodyPr>
            <a:normAutofit fontScale="90000"/>
          </a:bodyPr>
          <a:lstStyle/>
          <a:p>
            <a:pPr algn="ctr"/>
            <a:r>
              <a:rPr lang="en-IE" dirty="0" smtClean="0"/>
              <a:t>Community Definition</a:t>
            </a:r>
            <a:br>
              <a:rPr lang="en-IE" dirty="0" smtClean="0"/>
            </a:br>
            <a:endParaRPr lang="en-IE" dirty="0"/>
          </a:p>
        </p:txBody>
      </p:sp>
      <p:sp>
        <p:nvSpPr>
          <p:cNvPr id="3" name="Content Placeholder 2"/>
          <p:cNvSpPr>
            <a:spLocks noGrp="1"/>
          </p:cNvSpPr>
          <p:nvPr>
            <p:ph idx="1"/>
          </p:nvPr>
        </p:nvSpPr>
        <p:spPr>
          <a:xfrm>
            <a:off x="395536" y="1412776"/>
            <a:ext cx="8183880" cy="4187952"/>
          </a:xfrm>
        </p:spPr>
        <p:txBody>
          <a:bodyPr/>
          <a:lstStyle/>
          <a:p>
            <a:pPr>
              <a:buNone/>
            </a:pPr>
            <a:r>
              <a:rPr lang="en-IE" dirty="0" smtClean="0"/>
              <a:t>Paul </a:t>
            </a:r>
            <a:r>
              <a:rPr lang="en-IE" dirty="0" err="1" smtClean="0"/>
              <a:t>Spicker</a:t>
            </a:r>
            <a:r>
              <a:rPr lang="en-IE" dirty="0" smtClean="0"/>
              <a:t> (1995) defined community as:</a:t>
            </a:r>
          </a:p>
          <a:p>
            <a:pPr>
              <a:buNone/>
            </a:pPr>
            <a:endParaRPr lang="en-IE" dirty="0"/>
          </a:p>
          <a:p>
            <a:pPr>
              <a:buNone/>
            </a:pPr>
            <a:r>
              <a:rPr lang="en-IE" dirty="0" smtClean="0"/>
              <a:t>‘a </a:t>
            </a:r>
            <a:r>
              <a:rPr lang="en-IE" b="1" dirty="0" smtClean="0"/>
              <a:t>group of people </a:t>
            </a:r>
            <a:r>
              <a:rPr lang="en-IE" dirty="0" smtClean="0"/>
              <a:t>linked by common characteristics or </a:t>
            </a:r>
            <a:r>
              <a:rPr lang="en-IE" b="1" dirty="0" smtClean="0"/>
              <a:t>culture</a:t>
            </a:r>
            <a:r>
              <a:rPr lang="en-IE" dirty="0" smtClean="0"/>
              <a:t>; a group of people linked through </a:t>
            </a:r>
            <a:r>
              <a:rPr lang="en-IE" b="1" dirty="0" smtClean="0"/>
              <a:t>social relationships</a:t>
            </a:r>
            <a:r>
              <a:rPr lang="en-IE" dirty="0" smtClean="0"/>
              <a:t>, people living in a confined </a:t>
            </a:r>
            <a:r>
              <a:rPr lang="en-IE" b="1" dirty="0" smtClean="0"/>
              <a:t>geographical</a:t>
            </a:r>
            <a:r>
              <a:rPr lang="en-IE" dirty="0" smtClean="0"/>
              <a:t> area; people who share a set of </a:t>
            </a:r>
            <a:r>
              <a:rPr lang="en-IE" b="1" dirty="0" smtClean="0"/>
              <a:t>common interests</a:t>
            </a:r>
            <a:r>
              <a:rPr lang="en-IE" dirty="0" smtClean="0"/>
              <a:t>.’</a:t>
            </a:r>
            <a:endParaRPr lang="en-I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183880" cy="1051560"/>
          </a:xfrm>
        </p:spPr>
        <p:txBody>
          <a:bodyPr>
            <a:normAutofit fontScale="90000"/>
          </a:bodyPr>
          <a:lstStyle/>
          <a:p>
            <a:pPr algn="ctr"/>
            <a:r>
              <a:rPr lang="en-IE" dirty="0" smtClean="0"/>
              <a:t>Community Definition</a:t>
            </a:r>
            <a:br>
              <a:rPr lang="en-IE" dirty="0" smtClean="0"/>
            </a:br>
            <a:endParaRPr lang="en-IE" dirty="0"/>
          </a:p>
        </p:txBody>
      </p:sp>
      <p:sp>
        <p:nvSpPr>
          <p:cNvPr id="3" name="Content Placeholder 2"/>
          <p:cNvSpPr>
            <a:spLocks noGrp="1"/>
          </p:cNvSpPr>
          <p:nvPr>
            <p:ph idx="1"/>
          </p:nvPr>
        </p:nvSpPr>
        <p:spPr>
          <a:xfrm>
            <a:off x="395536" y="1412776"/>
            <a:ext cx="8183880" cy="4187952"/>
          </a:xfrm>
        </p:spPr>
        <p:txBody>
          <a:bodyPr>
            <a:normAutofit lnSpcReduction="10000"/>
          </a:bodyPr>
          <a:lstStyle/>
          <a:p>
            <a:pPr>
              <a:buNone/>
            </a:pPr>
            <a:r>
              <a:rPr lang="en-IE" dirty="0" smtClean="0"/>
              <a:t>George Hillary (1955) presented 94 definitions of Community.  His viewpoint was:</a:t>
            </a:r>
          </a:p>
          <a:p>
            <a:pPr>
              <a:buNone/>
            </a:pPr>
            <a:endParaRPr lang="en-IE" dirty="0"/>
          </a:p>
          <a:p>
            <a:pPr>
              <a:buNone/>
            </a:pPr>
            <a:r>
              <a:rPr lang="en-IE" dirty="0" smtClean="0"/>
              <a:t>‘at the core function and existence of community is </a:t>
            </a:r>
            <a:r>
              <a:rPr lang="en-IE" b="1" i="1" dirty="0" smtClean="0"/>
              <a:t>PEOPLE</a:t>
            </a:r>
            <a:r>
              <a:rPr lang="en-IE" dirty="0" smtClean="0"/>
              <a:t>.  How </a:t>
            </a:r>
            <a:r>
              <a:rPr lang="en-IE" b="1" i="1" dirty="0" smtClean="0"/>
              <a:t>people act and engage</a:t>
            </a:r>
            <a:r>
              <a:rPr lang="en-IE" dirty="0" smtClean="0"/>
              <a:t> with one another defines both the </a:t>
            </a:r>
            <a:r>
              <a:rPr lang="en-IE" b="1" dirty="0" smtClean="0"/>
              <a:t>type of community</a:t>
            </a:r>
            <a:r>
              <a:rPr lang="en-IE" dirty="0" smtClean="0"/>
              <a:t>, how </a:t>
            </a:r>
            <a:r>
              <a:rPr lang="en-IE" b="1" dirty="0" smtClean="0"/>
              <a:t>strong</a:t>
            </a:r>
            <a:r>
              <a:rPr lang="en-IE" dirty="0" smtClean="0"/>
              <a:t> and how </a:t>
            </a:r>
            <a:r>
              <a:rPr lang="en-IE" b="1" dirty="0" smtClean="0"/>
              <a:t>effective</a:t>
            </a:r>
            <a:r>
              <a:rPr lang="en-IE" dirty="0" smtClean="0"/>
              <a:t> that community is.’</a:t>
            </a:r>
            <a:endParaRPr lang="en-IE" dirty="0"/>
          </a:p>
        </p:txBody>
      </p:sp>
    </p:spTree>
    <p:extLst>
      <p:ext uri="{BB962C8B-B14F-4D97-AF65-F5344CB8AC3E}">
        <p14:creationId xmlns:p14="http://schemas.microsoft.com/office/powerpoint/2010/main" val="17553021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183880" cy="1051560"/>
          </a:xfrm>
        </p:spPr>
        <p:txBody>
          <a:bodyPr>
            <a:normAutofit fontScale="90000"/>
          </a:bodyPr>
          <a:lstStyle/>
          <a:p>
            <a:pPr algn="ctr"/>
            <a:r>
              <a:rPr lang="en-IE" dirty="0" smtClean="0"/>
              <a:t>WHAT IS COMMUNITY INCLUSION?</a:t>
            </a:r>
            <a:endParaRPr lang="en-IE" dirty="0"/>
          </a:p>
        </p:txBody>
      </p:sp>
      <p:sp>
        <p:nvSpPr>
          <p:cNvPr id="3" name="Content Placeholder 2"/>
          <p:cNvSpPr>
            <a:spLocks noGrp="1"/>
          </p:cNvSpPr>
          <p:nvPr>
            <p:ph idx="1"/>
          </p:nvPr>
        </p:nvSpPr>
        <p:spPr>
          <a:xfrm>
            <a:off x="467544" y="1412776"/>
            <a:ext cx="8183880" cy="4187952"/>
          </a:xfrm>
        </p:spPr>
        <p:txBody>
          <a:bodyPr>
            <a:normAutofit fontScale="77500" lnSpcReduction="20000"/>
          </a:bodyPr>
          <a:lstStyle/>
          <a:p>
            <a:pPr marL="0" indent="0">
              <a:buNone/>
            </a:pPr>
            <a:endParaRPr lang="en-IE" dirty="0" smtClean="0"/>
          </a:p>
          <a:p>
            <a:pPr marL="0" indent="0">
              <a:buNone/>
            </a:pPr>
            <a:r>
              <a:rPr lang="en-IE" dirty="0" smtClean="0"/>
              <a:t>“Allowing individuals to contribute where their decisions are valued through life of community”.</a:t>
            </a:r>
          </a:p>
          <a:p>
            <a:pPr marL="0" indent="0">
              <a:buNone/>
            </a:pPr>
            <a:endParaRPr lang="en-IE" dirty="0"/>
          </a:p>
          <a:p>
            <a:pPr marL="0" indent="0">
              <a:buNone/>
            </a:pPr>
            <a:r>
              <a:rPr lang="en-IE" dirty="0" smtClean="0"/>
              <a:t>“Acceptance and access”.</a:t>
            </a:r>
          </a:p>
          <a:p>
            <a:pPr marL="0" indent="0">
              <a:buNone/>
            </a:pPr>
            <a:endParaRPr lang="en-IE" dirty="0"/>
          </a:p>
          <a:p>
            <a:pPr marL="0" indent="0">
              <a:buNone/>
            </a:pPr>
            <a:r>
              <a:rPr lang="en-IE" dirty="0" smtClean="0"/>
              <a:t>“Decisions, personal responsibility, supported participation, people, opportunity”.</a:t>
            </a:r>
          </a:p>
          <a:p>
            <a:pPr marL="0" indent="0">
              <a:buNone/>
            </a:pPr>
            <a:endParaRPr lang="en-IE" dirty="0"/>
          </a:p>
          <a:p>
            <a:pPr marL="0" indent="0">
              <a:buNone/>
            </a:pPr>
            <a:r>
              <a:rPr lang="en-IE" dirty="0" smtClean="0"/>
              <a:t>“Joining in”.</a:t>
            </a:r>
          </a:p>
          <a:p>
            <a:pPr marL="0" indent="0">
              <a:buNone/>
            </a:pPr>
            <a:endParaRPr lang="en-IE" dirty="0"/>
          </a:p>
          <a:p>
            <a:pPr marL="0" indent="0">
              <a:buNone/>
            </a:pPr>
            <a:r>
              <a:rPr lang="en-IE" dirty="0" smtClean="0"/>
              <a:t>“Being included in all areas of community life and living”.</a:t>
            </a:r>
            <a:endParaRPr lang="en-IE" dirty="0"/>
          </a:p>
        </p:txBody>
      </p:sp>
    </p:spTree>
    <p:extLst>
      <p:ext uri="{BB962C8B-B14F-4D97-AF65-F5344CB8AC3E}">
        <p14:creationId xmlns:p14="http://schemas.microsoft.com/office/powerpoint/2010/main" val="26210307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183880" cy="1051560"/>
          </a:xfrm>
        </p:spPr>
        <p:txBody>
          <a:bodyPr/>
          <a:lstStyle/>
          <a:p>
            <a:r>
              <a:rPr lang="en-IE" dirty="0" smtClean="0"/>
              <a:t>THE 3 COMMUNITY ASSETS:</a:t>
            </a:r>
            <a:endParaRPr lang="en-IE" dirty="0"/>
          </a:p>
        </p:txBody>
      </p:sp>
      <p:sp>
        <p:nvSpPr>
          <p:cNvPr id="3" name="Content Placeholder 2"/>
          <p:cNvSpPr>
            <a:spLocks noGrp="1"/>
          </p:cNvSpPr>
          <p:nvPr>
            <p:ph idx="1"/>
          </p:nvPr>
        </p:nvSpPr>
        <p:spPr>
          <a:xfrm>
            <a:off x="323528" y="1844824"/>
            <a:ext cx="8183880" cy="4187952"/>
          </a:xfrm>
        </p:spPr>
        <p:txBody>
          <a:bodyPr/>
          <a:lstStyle/>
          <a:p>
            <a:pPr marL="514350" indent="-514350">
              <a:buAutoNum type="arabicPeriod"/>
            </a:pPr>
            <a:r>
              <a:rPr lang="en-IE" dirty="0" smtClean="0"/>
              <a:t>Individuals </a:t>
            </a:r>
          </a:p>
          <a:p>
            <a:pPr marL="0" indent="0">
              <a:buNone/>
            </a:pPr>
            <a:r>
              <a:rPr lang="en-IE" dirty="0"/>
              <a:t>	</a:t>
            </a:r>
            <a:r>
              <a:rPr lang="en-IE" sz="2000" dirty="0" smtClean="0"/>
              <a:t>Family/Friends,  Acquaintances, Professionals.</a:t>
            </a:r>
          </a:p>
          <a:p>
            <a:pPr marL="0" indent="0">
              <a:buNone/>
            </a:pPr>
            <a:endParaRPr lang="en-IE" dirty="0"/>
          </a:p>
          <a:p>
            <a:pPr marL="514350" indent="-514350">
              <a:buAutoNum type="arabicPeriod" startAt="2"/>
            </a:pPr>
            <a:r>
              <a:rPr lang="en-IE" dirty="0" smtClean="0"/>
              <a:t>Associations </a:t>
            </a:r>
            <a:r>
              <a:rPr lang="en-IE" sz="2000" dirty="0" smtClean="0"/>
              <a:t>(usually not for profit and for the benefit of the community)</a:t>
            </a:r>
            <a:r>
              <a:rPr lang="en-IE" dirty="0" smtClean="0"/>
              <a:t>.</a:t>
            </a:r>
          </a:p>
          <a:p>
            <a:pPr marL="514350" indent="-514350">
              <a:buAutoNum type="arabicPeriod" startAt="2"/>
            </a:pPr>
            <a:endParaRPr lang="en-IE" dirty="0"/>
          </a:p>
          <a:p>
            <a:pPr marL="514350" indent="-514350">
              <a:buAutoNum type="arabicPeriod" startAt="2"/>
            </a:pPr>
            <a:r>
              <a:rPr lang="en-IE" dirty="0" smtClean="0"/>
              <a:t>Organisations </a:t>
            </a:r>
            <a:r>
              <a:rPr lang="en-IE" sz="2000" dirty="0" smtClean="0"/>
              <a:t>(usually for profit and legally formed).</a:t>
            </a:r>
            <a:endParaRPr lang="en-IE" sz="2000" dirty="0"/>
          </a:p>
        </p:txBody>
      </p:sp>
    </p:spTree>
    <p:extLst>
      <p:ext uri="{BB962C8B-B14F-4D97-AF65-F5344CB8AC3E}">
        <p14:creationId xmlns:p14="http://schemas.microsoft.com/office/powerpoint/2010/main" val="12724931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183880" cy="1051560"/>
          </a:xfrm>
        </p:spPr>
        <p:txBody>
          <a:bodyPr/>
          <a:lstStyle/>
          <a:p>
            <a:r>
              <a:rPr lang="en-IE" dirty="0" smtClean="0"/>
              <a:t>MAROONED!!!!</a:t>
            </a:r>
            <a:endParaRPr lang="en-IE" dirty="0"/>
          </a:p>
        </p:txBody>
      </p:sp>
      <p:sp>
        <p:nvSpPr>
          <p:cNvPr id="3" name="Content Placeholder 2"/>
          <p:cNvSpPr>
            <a:spLocks noGrp="1"/>
          </p:cNvSpPr>
          <p:nvPr>
            <p:ph idx="1"/>
          </p:nvPr>
        </p:nvSpPr>
        <p:spPr>
          <a:xfrm>
            <a:off x="467544" y="1772816"/>
            <a:ext cx="8183880" cy="4187952"/>
          </a:xfrm>
        </p:spPr>
        <p:txBody>
          <a:bodyPr>
            <a:normAutofit fontScale="92500" lnSpcReduction="10000"/>
          </a:bodyPr>
          <a:lstStyle/>
          <a:p>
            <a:pPr marL="0" indent="0">
              <a:buNone/>
            </a:pPr>
            <a:r>
              <a:rPr lang="en-IE" dirty="0" smtClean="0"/>
              <a:t>FAMILY &amp; FRIENDS – MOST PEOPLE MADE THE CHOICE TO BRING THIS CATEGORY OF INDIVIDUAL FOR THE FOLLOWING REASONS:</a:t>
            </a:r>
          </a:p>
          <a:p>
            <a:pPr marL="0" indent="0">
              <a:buNone/>
            </a:pPr>
            <a:r>
              <a:rPr lang="en-IE" dirty="0" smtClean="0">
                <a:solidFill>
                  <a:schemeClr val="accent3">
                    <a:lumMod val="60000"/>
                    <a:lumOff val="40000"/>
                  </a:schemeClr>
                </a:solidFill>
              </a:rPr>
              <a:t>Support, love, friendship, chat, company, like the person, feel safe with them around, can help get me off the island, cooking, shelter, “would be lost without them”, make me laugh, keeps me happy, can share my worries with them, know my needs, know my medical needs, want them with me, they listen to me, fun, doing things together on the island……..</a:t>
            </a:r>
            <a:endParaRPr lang="en-IE" dirty="0">
              <a:solidFill>
                <a:schemeClr val="accent3">
                  <a:lumMod val="60000"/>
                  <a:lumOff val="40000"/>
                </a:schemeClr>
              </a:solidFill>
            </a:endParaRPr>
          </a:p>
        </p:txBody>
      </p:sp>
    </p:spTree>
    <p:extLst>
      <p:ext uri="{BB962C8B-B14F-4D97-AF65-F5344CB8AC3E}">
        <p14:creationId xmlns:p14="http://schemas.microsoft.com/office/powerpoint/2010/main" val="3760410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183880" cy="1051560"/>
          </a:xfrm>
        </p:spPr>
        <p:txBody>
          <a:bodyPr>
            <a:normAutofit fontScale="90000"/>
          </a:bodyPr>
          <a:lstStyle/>
          <a:p>
            <a:pPr algn="ctr"/>
            <a:r>
              <a:rPr lang="en-IE" dirty="0" smtClean="0"/>
              <a:t>LEARNER </a:t>
            </a:r>
            <a:r>
              <a:rPr lang="en-IE" dirty="0" smtClean="0"/>
              <a:t>HANDBOOK FOR LEVEL 5</a:t>
            </a:r>
            <a:endParaRPr lang="en-IE" dirty="0"/>
          </a:p>
        </p:txBody>
      </p:sp>
      <p:sp>
        <p:nvSpPr>
          <p:cNvPr id="3" name="Title 1"/>
          <p:cNvSpPr txBox="1">
            <a:spLocks/>
          </p:cNvSpPr>
          <p:nvPr/>
        </p:nvSpPr>
        <p:spPr>
          <a:xfrm>
            <a:off x="395536" y="1988840"/>
            <a:ext cx="8183880" cy="3888432"/>
          </a:xfrm>
          <a:prstGeom prst="rect">
            <a:avLst/>
          </a:prstGeom>
        </p:spPr>
        <p:txBody>
          <a:bodyPr vert="horz" anchor="b">
            <a:normAutofit fontScale="70000" lnSpcReduction="20000"/>
          </a:bodyPr>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pPr marL="571500" indent="-571500">
              <a:buFont typeface="Arial" pitchFamily="34" charset="0"/>
              <a:buChar char="•"/>
            </a:pPr>
            <a:r>
              <a:rPr lang="en-IE" dirty="0" smtClean="0">
                <a:solidFill>
                  <a:schemeClr val="tx1"/>
                </a:solidFill>
              </a:rPr>
              <a:t>Information about Community Inclusion (5N1740)</a:t>
            </a:r>
          </a:p>
          <a:p>
            <a:endParaRPr lang="en-IE" dirty="0" smtClean="0">
              <a:solidFill>
                <a:schemeClr val="tx1"/>
              </a:solidFill>
            </a:endParaRPr>
          </a:p>
          <a:p>
            <a:pPr marL="571500" indent="-571500">
              <a:buFont typeface="Arial" pitchFamily="34" charset="0"/>
              <a:buChar char="•"/>
            </a:pPr>
            <a:r>
              <a:rPr lang="en-IE" dirty="0" smtClean="0">
                <a:solidFill>
                  <a:schemeClr val="tx1"/>
                </a:solidFill>
              </a:rPr>
              <a:t>Step by step guide through the Assessment – Assignment (40%) and Project (60%)</a:t>
            </a:r>
          </a:p>
          <a:p>
            <a:endParaRPr lang="en-IE" dirty="0" smtClean="0">
              <a:solidFill>
                <a:schemeClr val="tx1"/>
              </a:solidFill>
            </a:endParaRPr>
          </a:p>
          <a:p>
            <a:pPr marL="571500" indent="-571500">
              <a:buFont typeface="Arial" pitchFamily="34" charset="0"/>
              <a:buChar char="•"/>
            </a:pPr>
            <a:r>
              <a:rPr lang="en-IE" dirty="0" smtClean="0">
                <a:solidFill>
                  <a:schemeClr val="tx1"/>
                </a:solidFill>
                <a:hlinkClick r:id="rId2"/>
              </a:rPr>
              <a:t>www.soskilkenny.com</a:t>
            </a:r>
            <a:endParaRPr lang="en-IE" dirty="0" smtClean="0">
              <a:solidFill>
                <a:schemeClr val="tx1"/>
              </a:solidFill>
            </a:endParaRPr>
          </a:p>
          <a:p>
            <a:pPr marL="571500" indent="-571500">
              <a:buFont typeface="Arial" pitchFamily="34" charset="0"/>
              <a:buChar char="•"/>
            </a:pPr>
            <a:r>
              <a:rPr lang="en-IE" dirty="0" smtClean="0">
                <a:solidFill>
                  <a:schemeClr val="tx1"/>
                </a:solidFill>
                <a:hlinkClick r:id="rId3"/>
              </a:rPr>
              <a:t>www.walk.ie</a:t>
            </a:r>
            <a:endParaRPr lang="en-IE" dirty="0" smtClean="0">
              <a:solidFill>
                <a:schemeClr val="tx1"/>
              </a:solidFill>
            </a:endParaRPr>
          </a:p>
          <a:p>
            <a:pPr marL="571500" indent="-571500">
              <a:buFont typeface="Arial" pitchFamily="34" charset="0"/>
              <a:buChar char="•"/>
            </a:pPr>
            <a:r>
              <a:rPr lang="en-IE" dirty="0" smtClean="0">
                <a:solidFill>
                  <a:schemeClr val="tx1"/>
                </a:solidFill>
                <a:hlinkClick r:id="rId4"/>
              </a:rPr>
              <a:t>www.cwcw.ie</a:t>
            </a:r>
            <a:endParaRPr lang="en-IE" dirty="0" smtClean="0">
              <a:solidFill>
                <a:schemeClr val="tx1"/>
              </a:solidFill>
            </a:endParaRPr>
          </a:p>
          <a:p>
            <a:pPr marL="571500" indent="-571500">
              <a:buFont typeface="Arial" pitchFamily="34" charset="0"/>
              <a:buChar char="•"/>
            </a:pPr>
            <a:endParaRPr lang="en-IE" dirty="0" smtClean="0">
              <a:solidFill>
                <a:schemeClr val="tx1"/>
              </a:solidFill>
            </a:endParaRPr>
          </a:p>
          <a:p>
            <a:r>
              <a:rPr lang="en-IE" dirty="0">
                <a:solidFill>
                  <a:schemeClr val="tx1"/>
                </a:solidFill>
              </a:rPr>
              <a:t>	</a:t>
            </a:r>
          </a:p>
        </p:txBody>
      </p:sp>
    </p:spTree>
    <p:extLst>
      <p:ext uri="{BB962C8B-B14F-4D97-AF65-F5344CB8AC3E}">
        <p14:creationId xmlns:p14="http://schemas.microsoft.com/office/powerpoint/2010/main" val="29443811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183880" cy="1051560"/>
          </a:xfrm>
        </p:spPr>
        <p:txBody>
          <a:bodyPr/>
          <a:lstStyle/>
          <a:p>
            <a:pPr algn="ctr"/>
            <a:r>
              <a:rPr lang="en-IE" dirty="0" smtClean="0"/>
              <a:t>ASSIGNMENT</a:t>
            </a:r>
            <a:endParaRPr lang="en-IE" dirty="0"/>
          </a:p>
        </p:txBody>
      </p:sp>
      <p:sp>
        <p:nvSpPr>
          <p:cNvPr id="3" name="Content Placeholder 2"/>
          <p:cNvSpPr>
            <a:spLocks noGrp="1"/>
          </p:cNvSpPr>
          <p:nvPr>
            <p:ph idx="1"/>
          </p:nvPr>
        </p:nvSpPr>
        <p:spPr>
          <a:xfrm>
            <a:off x="251520" y="1556792"/>
            <a:ext cx="8183880" cy="4187952"/>
          </a:xfrm>
        </p:spPr>
        <p:txBody>
          <a:bodyPr>
            <a:normAutofit/>
          </a:bodyPr>
          <a:lstStyle/>
          <a:p>
            <a:pPr marL="0" indent="0">
              <a:buNone/>
            </a:pPr>
            <a:r>
              <a:rPr lang="en-IE" dirty="0" smtClean="0"/>
              <a:t>Please </a:t>
            </a:r>
            <a:r>
              <a:rPr lang="en-IE" dirty="0"/>
              <a:t>refer to guidelines for presentation –</a:t>
            </a:r>
          </a:p>
          <a:p>
            <a:pPr marL="0" indent="0">
              <a:buNone/>
            </a:pPr>
            <a:r>
              <a:rPr lang="en-IE" dirty="0"/>
              <a:t>Page </a:t>
            </a:r>
            <a:r>
              <a:rPr lang="en-IE" dirty="0" smtClean="0"/>
              <a:t>7 on learner handbook.</a:t>
            </a:r>
          </a:p>
          <a:p>
            <a:pPr marL="0" indent="0">
              <a:buNone/>
            </a:pPr>
            <a:endParaRPr lang="en-IE" dirty="0"/>
          </a:p>
          <a:p>
            <a:pPr marL="0" indent="0">
              <a:buNone/>
            </a:pPr>
            <a:r>
              <a:rPr lang="en-IE" dirty="0" smtClean="0"/>
              <a:t>Assignment:            Pages 8 – 10 </a:t>
            </a:r>
          </a:p>
          <a:p>
            <a:pPr marL="0" indent="0">
              <a:buNone/>
            </a:pPr>
            <a:r>
              <a:rPr lang="en-IE" dirty="0"/>
              <a:t> </a:t>
            </a:r>
            <a:r>
              <a:rPr lang="en-IE" dirty="0" smtClean="0"/>
              <a:t>                             (tick box system).</a:t>
            </a:r>
          </a:p>
          <a:p>
            <a:pPr marL="0" indent="0">
              <a:buNone/>
            </a:pPr>
            <a:endParaRPr lang="en-IE" dirty="0" smtClean="0"/>
          </a:p>
          <a:p>
            <a:pPr marL="0" indent="0">
              <a:buNone/>
            </a:pPr>
            <a:endParaRPr lang="en-IE" dirty="0"/>
          </a:p>
          <a:p>
            <a:pPr marL="0" indent="0" algn="ctr">
              <a:buNone/>
            </a:pPr>
            <a:r>
              <a:rPr lang="en-IE" sz="1800" b="1" i="1" dirty="0" smtClean="0"/>
              <a:t>After </a:t>
            </a:r>
            <a:r>
              <a:rPr lang="en-IE" sz="1800" b="1" i="1" dirty="0" smtClean="0"/>
              <a:t>these</a:t>
            </a:r>
            <a:r>
              <a:rPr lang="en-IE" sz="1800" b="1" i="1" dirty="0" smtClean="0"/>
              <a:t> </a:t>
            </a:r>
            <a:r>
              <a:rPr lang="en-IE" sz="1800" b="1" i="1" dirty="0" smtClean="0"/>
              <a:t>session you will be able to complete elements of the assignment.</a:t>
            </a:r>
          </a:p>
          <a:p>
            <a:pPr marL="0" indent="0">
              <a:buNone/>
            </a:pPr>
            <a:endParaRPr lang="en-IE"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20688"/>
            <a:ext cx="8183880" cy="1051560"/>
          </a:xfrm>
        </p:spPr>
        <p:txBody>
          <a:bodyPr>
            <a:normAutofit/>
          </a:bodyPr>
          <a:lstStyle/>
          <a:p>
            <a:r>
              <a:rPr lang="en-IE" dirty="0" smtClean="0"/>
              <a:t>CONTACTS:</a:t>
            </a:r>
            <a:endParaRPr lang="en-IE" dirty="0"/>
          </a:p>
        </p:txBody>
      </p:sp>
      <p:sp>
        <p:nvSpPr>
          <p:cNvPr id="3" name="Content Placeholder 2"/>
          <p:cNvSpPr>
            <a:spLocks noGrp="1"/>
          </p:cNvSpPr>
          <p:nvPr>
            <p:ph idx="1"/>
          </p:nvPr>
        </p:nvSpPr>
        <p:spPr>
          <a:xfrm>
            <a:off x="467544" y="1916832"/>
            <a:ext cx="8183880" cy="4187952"/>
          </a:xfrm>
        </p:spPr>
        <p:txBody>
          <a:bodyPr>
            <a:normAutofit fontScale="92500" lnSpcReduction="20000"/>
          </a:bodyPr>
          <a:lstStyle/>
          <a:p>
            <a:pPr marL="0" indent="0">
              <a:buNone/>
            </a:pPr>
            <a:r>
              <a:rPr lang="en-IE" dirty="0" smtClean="0"/>
              <a:t>Emma 	-	056 – 7764000  </a:t>
            </a:r>
            <a:r>
              <a:rPr lang="en-IE" dirty="0" err="1" smtClean="0"/>
              <a:t>ext</a:t>
            </a:r>
            <a:r>
              <a:rPr lang="en-IE" dirty="0" smtClean="0"/>
              <a:t> </a:t>
            </a:r>
            <a:r>
              <a:rPr lang="en-IE" dirty="0" smtClean="0"/>
              <a:t>26</a:t>
            </a:r>
          </a:p>
          <a:p>
            <a:pPr marL="0" indent="0">
              <a:buNone/>
            </a:pPr>
            <a:r>
              <a:rPr lang="en-IE" dirty="0" smtClean="0"/>
              <a:t>(Tuesday, Wednesday &amp; Thursdays on weeks there is no training.</a:t>
            </a:r>
          </a:p>
          <a:p>
            <a:pPr marL="0" indent="0">
              <a:buNone/>
            </a:pPr>
            <a:r>
              <a:rPr lang="en-IE" i="1" dirty="0" smtClean="0">
                <a:solidFill>
                  <a:srgbClr val="FF0000"/>
                </a:solidFill>
              </a:rPr>
              <a:t>PLEASE LINK IN WITH YOUR MENTOR IN YOUR OWN ORGANISATION WHERE POSSIBLE!).</a:t>
            </a:r>
            <a:endParaRPr lang="en-IE" i="1" dirty="0" smtClean="0">
              <a:solidFill>
                <a:srgbClr val="FF0000"/>
              </a:solidFill>
            </a:endParaRPr>
          </a:p>
          <a:p>
            <a:pPr marL="0" indent="0">
              <a:buNone/>
            </a:pPr>
            <a:endParaRPr lang="en-IE" dirty="0"/>
          </a:p>
          <a:p>
            <a:pPr marL="0" indent="0">
              <a:buNone/>
            </a:pPr>
            <a:r>
              <a:rPr lang="en-IE" dirty="0" smtClean="0"/>
              <a:t>emails:</a:t>
            </a:r>
            <a:endParaRPr lang="en-IE" dirty="0" smtClean="0"/>
          </a:p>
          <a:p>
            <a:pPr marL="0" indent="0">
              <a:buNone/>
            </a:pPr>
            <a:endParaRPr lang="en-IE" dirty="0"/>
          </a:p>
          <a:p>
            <a:pPr marL="0" indent="0">
              <a:buNone/>
            </a:pPr>
            <a:r>
              <a:rPr lang="en-IE" dirty="0" smtClean="0">
                <a:hlinkClick r:id="rId2"/>
              </a:rPr>
              <a:t>stafftraining@soskilkenny.com</a:t>
            </a:r>
            <a:endParaRPr lang="en-IE" dirty="0" smtClean="0"/>
          </a:p>
          <a:p>
            <a:pPr marL="0" indent="0">
              <a:buNone/>
            </a:pPr>
            <a:r>
              <a:rPr lang="en-IE" dirty="0" smtClean="0">
                <a:hlinkClick r:id="rId3"/>
              </a:rPr>
              <a:t>lorraine@walk.ie</a:t>
            </a:r>
            <a:endParaRPr lang="en-IE" dirty="0" smtClean="0"/>
          </a:p>
          <a:p>
            <a:pPr marL="0" indent="0">
              <a:buNone/>
            </a:pPr>
            <a:r>
              <a:rPr lang="en-IE" dirty="0" smtClean="0">
                <a:hlinkClick r:id="rId4"/>
              </a:rPr>
              <a:t>colin@cwcw.ie</a:t>
            </a:r>
            <a:endParaRPr lang="en-IE" dirty="0" smtClean="0"/>
          </a:p>
          <a:p>
            <a:pPr marL="0" indent="0">
              <a:buNone/>
            </a:pPr>
            <a:endParaRPr lang="en-IE" dirty="0" smtClean="0"/>
          </a:p>
          <a:p>
            <a:pPr marL="0" indent="0">
              <a:buNone/>
            </a:pPr>
            <a:endParaRPr lang="en-IE" dirty="0"/>
          </a:p>
        </p:txBody>
      </p:sp>
    </p:spTree>
    <p:extLst>
      <p:ext uri="{BB962C8B-B14F-4D97-AF65-F5344CB8AC3E}">
        <p14:creationId xmlns:p14="http://schemas.microsoft.com/office/powerpoint/2010/main" val="42872586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548680"/>
            <a:ext cx="8183880" cy="432048"/>
          </a:xfrm>
        </p:spPr>
        <p:txBody>
          <a:bodyPr>
            <a:normAutofit fontScale="90000"/>
          </a:bodyPr>
          <a:lstStyle/>
          <a:p>
            <a:r>
              <a:rPr lang="en-IE" dirty="0" smtClean="0"/>
              <a:t>DAY 1 </a:t>
            </a:r>
            <a:r>
              <a:rPr lang="en-IE" dirty="0" smtClean="0"/>
              <a:t>&amp; DAY 2– </a:t>
            </a:r>
            <a:endParaRPr lang="en-IE" dirty="0"/>
          </a:p>
        </p:txBody>
      </p:sp>
      <p:sp>
        <p:nvSpPr>
          <p:cNvPr id="3" name="Content Placeholder 2"/>
          <p:cNvSpPr>
            <a:spLocks noGrp="1"/>
          </p:cNvSpPr>
          <p:nvPr>
            <p:ph idx="1"/>
          </p:nvPr>
        </p:nvSpPr>
        <p:spPr>
          <a:xfrm>
            <a:off x="323528" y="980728"/>
            <a:ext cx="8229600" cy="5184576"/>
          </a:xfrm>
        </p:spPr>
        <p:txBody>
          <a:bodyPr>
            <a:normAutofit fontScale="92500" lnSpcReduction="20000"/>
          </a:bodyPr>
          <a:lstStyle/>
          <a:p>
            <a:pPr marL="0" indent="0">
              <a:buNone/>
            </a:pPr>
            <a:r>
              <a:rPr lang="en-IE" dirty="0" smtClean="0"/>
              <a:t>Day 1:</a:t>
            </a:r>
          </a:p>
          <a:p>
            <a:r>
              <a:rPr lang="en-IE" dirty="0" smtClean="0"/>
              <a:t>Social </a:t>
            </a:r>
            <a:r>
              <a:rPr lang="en-IE" dirty="0" smtClean="0"/>
              <a:t>situation / conversation</a:t>
            </a:r>
          </a:p>
          <a:p>
            <a:r>
              <a:rPr lang="en-IE" dirty="0" smtClean="0"/>
              <a:t>Ice-breaker (left &amp; right)</a:t>
            </a:r>
          </a:p>
          <a:p>
            <a:r>
              <a:rPr lang="en-IE" dirty="0" smtClean="0"/>
              <a:t>Socially Valued Roles</a:t>
            </a:r>
          </a:p>
          <a:p>
            <a:r>
              <a:rPr lang="en-IE" dirty="0" smtClean="0"/>
              <a:t>Relationships</a:t>
            </a:r>
          </a:p>
          <a:p>
            <a:r>
              <a:rPr lang="en-IE" dirty="0" smtClean="0"/>
              <a:t>Community &amp; Community Inclusion</a:t>
            </a:r>
          </a:p>
          <a:p>
            <a:r>
              <a:rPr lang="en-IE" dirty="0" smtClean="0"/>
              <a:t>Community Assets &amp; Elements</a:t>
            </a:r>
          </a:p>
          <a:p>
            <a:r>
              <a:rPr lang="en-IE" dirty="0" smtClean="0"/>
              <a:t>Team Partner &amp; Team Leader </a:t>
            </a:r>
            <a:r>
              <a:rPr lang="en-IE" dirty="0" smtClean="0"/>
              <a:t>Handbook</a:t>
            </a:r>
          </a:p>
          <a:p>
            <a:pPr marL="0" indent="0">
              <a:buNone/>
            </a:pPr>
            <a:r>
              <a:rPr lang="en-IE" dirty="0" smtClean="0"/>
              <a:t>Day 2:</a:t>
            </a:r>
          </a:p>
          <a:p>
            <a:pPr>
              <a:buFont typeface="Arial" pitchFamily="34" charset="0"/>
              <a:buChar char="•"/>
            </a:pPr>
            <a:r>
              <a:rPr lang="en-IE" dirty="0" smtClean="0"/>
              <a:t>Marooned</a:t>
            </a:r>
          </a:p>
          <a:p>
            <a:pPr>
              <a:buFont typeface="Arial" pitchFamily="34" charset="0"/>
              <a:buChar char="•"/>
            </a:pPr>
            <a:r>
              <a:rPr lang="en-IE" dirty="0" smtClean="0"/>
              <a:t>Importance of RELATIONSHIPS (3 Types)</a:t>
            </a:r>
          </a:p>
          <a:p>
            <a:pPr>
              <a:buFont typeface="Arial" pitchFamily="34" charset="0"/>
              <a:buChar char="•"/>
            </a:pPr>
            <a:r>
              <a:rPr lang="en-IE" dirty="0" smtClean="0"/>
              <a:t>Community &amp; Community Inclusion</a:t>
            </a:r>
          </a:p>
          <a:p>
            <a:pPr>
              <a:buFont typeface="Arial" pitchFamily="34" charset="0"/>
              <a:buChar char="•"/>
            </a:pPr>
            <a:r>
              <a:rPr lang="en-IE" dirty="0" smtClean="0"/>
              <a:t>Roles of LEADERS &amp; PARTNERS</a:t>
            </a:r>
            <a:endParaRPr lang="en-IE"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268760"/>
            <a:ext cx="8183880" cy="2952328"/>
          </a:xfrm>
        </p:spPr>
        <p:txBody>
          <a:bodyPr>
            <a:normAutofit/>
          </a:bodyPr>
          <a:lstStyle/>
          <a:p>
            <a:pPr algn="ctr"/>
            <a:r>
              <a:rPr lang="en-IE" sz="4800" dirty="0" smtClean="0"/>
              <a:t>THANK YOU and</a:t>
            </a:r>
            <a:br>
              <a:rPr lang="en-IE" sz="4800" dirty="0" smtClean="0"/>
            </a:br>
            <a:r>
              <a:rPr lang="en-IE" sz="4800" dirty="0" smtClean="0"/>
              <a:t>SEE YOU IN 2 WEEKS!</a:t>
            </a:r>
            <a:endParaRPr lang="en-IE" sz="4800" dirty="0"/>
          </a:p>
        </p:txBody>
      </p:sp>
    </p:spTree>
    <p:extLst>
      <p:ext uri="{BB962C8B-B14F-4D97-AF65-F5344CB8AC3E}">
        <p14:creationId xmlns:p14="http://schemas.microsoft.com/office/powerpoint/2010/main" val="40318830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545" y="1412776"/>
            <a:ext cx="8136904" cy="378565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8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SOCIALLY VALUED </a:t>
            </a:r>
          </a:p>
          <a:p>
            <a:pPr algn="ctr"/>
            <a:r>
              <a:rPr lang="en-US" sz="8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ROLES</a:t>
            </a:r>
            <a:endParaRPr lang="en-US" sz="8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183880" cy="1051560"/>
          </a:xfrm>
        </p:spPr>
        <p:txBody>
          <a:bodyPr>
            <a:normAutofit fontScale="90000"/>
          </a:bodyPr>
          <a:lstStyle/>
          <a:p>
            <a:pPr algn="ctr"/>
            <a:r>
              <a:rPr lang="en-IE" dirty="0" smtClean="0"/>
              <a:t>What is a socially valued role (SVR)?</a:t>
            </a:r>
            <a:endParaRPr lang="en-IE" dirty="0"/>
          </a:p>
        </p:txBody>
      </p:sp>
      <p:sp>
        <p:nvSpPr>
          <p:cNvPr id="3" name="Content Placeholder 2"/>
          <p:cNvSpPr>
            <a:spLocks noGrp="1"/>
          </p:cNvSpPr>
          <p:nvPr>
            <p:ph idx="1"/>
          </p:nvPr>
        </p:nvSpPr>
        <p:spPr>
          <a:xfrm>
            <a:off x="467544" y="1628800"/>
            <a:ext cx="8183880" cy="3960440"/>
          </a:xfrm>
        </p:spPr>
        <p:txBody>
          <a:bodyPr>
            <a:normAutofit fontScale="92500"/>
          </a:bodyPr>
          <a:lstStyle/>
          <a:p>
            <a:pPr marL="0" indent="0">
              <a:buNone/>
            </a:pPr>
            <a:r>
              <a:rPr lang="en-IE" i="1" dirty="0" smtClean="0"/>
              <a:t>“Roles </a:t>
            </a:r>
            <a:r>
              <a:rPr lang="en-IE" i="1" dirty="0"/>
              <a:t>identify the ways that people belong to each other, participate </a:t>
            </a:r>
            <a:r>
              <a:rPr lang="en-IE" i="1" dirty="0" smtClean="0"/>
              <a:t>in exchanges </a:t>
            </a:r>
            <a:r>
              <a:rPr lang="en-IE" i="1" dirty="0"/>
              <a:t>with each other, and expect reciprocal responsibility from </a:t>
            </a:r>
            <a:r>
              <a:rPr lang="en-IE" i="1" dirty="0" smtClean="0"/>
              <a:t>each other</a:t>
            </a:r>
            <a:r>
              <a:rPr lang="en-IE" i="1" dirty="0"/>
              <a:t>. They identify the contexts in which people learn skills and perform </a:t>
            </a:r>
            <a:r>
              <a:rPr lang="en-IE" i="1" dirty="0" err="1" smtClean="0"/>
              <a:t>skillfully</a:t>
            </a:r>
            <a:endParaRPr lang="en-IE" i="1" dirty="0"/>
          </a:p>
          <a:p>
            <a:pPr marL="0" indent="0">
              <a:buNone/>
            </a:pPr>
            <a:r>
              <a:rPr lang="en-IE" i="1" dirty="0"/>
              <a:t>and the areas of life where people can experience satisfaction and </a:t>
            </a:r>
            <a:r>
              <a:rPr lang="en-IE" i="1" dirty="0" smtClean="0"/>
              <a:t>earn status” </a:t>
            </a:r>
          </a:p>
          <a:p>
            <a:pPr marL="0" indent="0">
              <a:buNone/>
            </a:pPr>
            <a:endParaRPr lang="en-IE" sz="2200" i="1" dirty="0"/>
          </a:p>
          <a:p>
            <a:pPr marL="0" indent="0">
              <a:buNone/>
            </a:pPr>
            <a:r>
              <a:rPr lang="en-IE" sz="2200" i="1" dirty="0" smtClean="0"/>
              <a:t>(O’Brien, J (2006) p.5</a:t>
            </a:r>
            <a:r>
              <a:rPr lang="en-IE" sz="2200" dirty="0" smtClean="0"/>
              <a:t> </a:t>
            </a:r>
            <a:r>
              <a:rPr lang="en-IE" sz="2200" dirty="0"/>
              <a:t>http://</a:t>
            </a:r>
            <a:r>
              <a:rPr lang="en-IE" sz="2200" dirty="0" smtClean="0"/>
              <a:t>www.inclusion.com/socialroleinventory.pdf)</a:t>
            </a:r>
            <a:endParaRPr lang="en-IE" sz="2200" dirty="0"/>
          </a:p>
          <a:p>
            <a:pPr marL="0" indent="0">
              <a:buNone/>
            </a:pPr>
            <a:endParaRPr lang="en-IE" i="1" dirty="0"/>
          </a:p>
        </p:txBody>
      </p:sp>
    </p:spTree>
    <p:extLst>
      <p:ext uri="{BB962C8B-B14F-4D97-AF65-F5344CB8AC3E}">
        <p14:creationId xmlns:p14="http://schemas.microsoft.com/office/powerpoint/2010/main" val="1566413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620688"/>
            <a:ext cx="8183880" cy="1051560"/>
          </a:xfrm>
        </p:spPr>
        <p:txBody>
          <a:bodyPr>
            <a:normAutofit fontScale="90000"/>
          </a:bodyPr>
          <a:lstStyle/>
          <a:p>
            <a:pPr algn="ctr"/>
            <a:r>
              <a:rPr lang="en-IE" dirty="0" smtClean="0"/>
              <a:t>How can I tell if it is a</a:t>
            </a:r>
            <a:br>
              <a:rPr lang="en-IE" dirty="0" smtClean="0"/>
            </a:br>
            <a:r>
              <a:rPr lang="en-IE" dirty="0" smtClean="0"/>
              <a:t>Socially Valued Role?</a:t>
            </a:r>
            <a:endParaRPr lang="en-IE" dirty="0"/>
          </a:p>
        </p:txBody>
      </p:sp>
      <p:sp>
        <p:nvSpPr>
          <p:cNvPr id="3" name="Content Placeholder 2"/>
          <p:cNvSpPr>
            <a:spLocks noGrp="1"/>
          </p:cNvSpPr>
          <p:nvPr>
            <p:ph idx="1"/>
          </p:nvPr>
        </p:nvSpPr>
        <p:spPr>
          <a:xfrm>
            <a:off x="395536" y="2132856"/>
            <a:ext cx="8183880" cy="4187952"/>
          </a:xfrm>
        </p:spPr>
        <p:txBody>
          <a:bodyPr>
            <a:normAutofit/>
          </a:bodyPr>
          <a:lstStyle/>
          <a:p>
            <a:pPr marL="0" indent="0" algn="ctr">
              <a:buNone/>
            </a:pPr>
            <a:r>
              <a:rPr lang="en-IE" sz="4400" dirty="0" smtClean="0"/>
              <a:t> Will I be missed </a:t>
            </a:r>
          </a:p>
          <a:p>
            <a:pPr marL="0" indent="0" algn="ctr">
              <a:buNone/>
            </a:pPr>
            <a:r>
              <a:rPr lang="en-IE" sz="4400" dirty="0" smtClean="0"/>
              <a:t>if </a:t>
            </a:r>
          </a:p>
          <a:p>
            <a:pPr marL="0" indent="0" algn="ctr">
              <a:buNone/>
            </a:pPr>
            <a:r>
              <a:rPr lang="en-IE" sz="4400" dirty="0" smtClean="0"/>
              <a:t>I don’t show up?</a:t>
            </a:r>
            <a:endParaRPr lang="en-IE" sz="4400" dirty="0"/>
          </a:p>
        </p:txBody>
      </p:sp>
    </p:spTree>
    <p:extLst>
      <p:ext uri="{BB962C8B-B14F-4D97-AF65-F5344CB8AC3E}">
        <p14:creationId xmlns:p14="http://schemas.microsoft.com/office/powerpoint/2010/main" val="2978786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9" y="0"/>
            <a:ext cx="8183880" cy="1224136"/>
          </a:xfrm>
        </p:spPr>
        <p:txBody>
          <a:bodyPr>
            <a:normAutofit fontScale="90000"/>
          </a:bodyPr>
          <a:lstStyle/>
          <a:p>
            <a:pPr algn="ctr"/>
            <a:r>
              <a:rPr lang="en-IE" sz="4000" dirty="0" smtClean="0"/>
              <a:t>Examples of</a:t>
            </a:r>
            <a:br>
              <a:rPr lang="en-IE" sz="4000" dirty="0" smtClean="0"/>
            </a:br>
            <a:r>
              <a:rPr lang="en-IE" sz="4000" dirty="0" smtClean="0"/>
              <a:t>Socially Valued Roles</a:t>
            </a:r>
            <a:endParaRPr lang="en-IE" sz="4000" dirty="0"/>
          </a:p>
        </p:txBody>
      </p:sp>
      <p:sp>
        <p:nvSpPr>
          <p:cNvPr id="6" name="Oval 5"/>
          <p:cNvSpPr/>
          <p:nvPr/>
        </p:nvSpPr>
        <p:spPr>
          <a:xfrm>
            <a:off x="426595" y="1556792"/>
            <a:ext cx="2993276"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800" dirty="0" smtClean="0"/>
              <a:t>Fundraiser</a:t>
            </a:r>
            <a:endParaRPr lang="en-IE" sz="2800" dirty="0"/>
          </a:p>
        </p:txBody>
      </p:sp>
      <p:sp>
        <p:nvSpPr>
          <p:cNvPr id="7" name="Content Placeholder 6"/>
          <p:cNvSpPr>
            <a:spLocks noGrp="1"/>
          </p:cNvSpPr>
          <p:nvPr>
            <p:ph idx="1"/>
          </p:nvPr>
        </p:nvSpPr>
        <p:spPr>
          <a:xfrm>
            <a:off x="3577244" y="1376771"/>
            <a:ext cx="2636529" cy="12241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10000"/>
          </a:bodyPr>
          <a:lstStyle/>
          <a:p>
            <a:r>
              <a:rPr lang="en-IE" dirty="0" smtClean="0"/>
              <a:t>Drama Society</a:t>
            </a:r>
            <a:endParaRPr lang="en-IE" dirty="0"/>
          </a:p>
        </p:txBody>
      </p:sp>
      <p:sp>
        <p:nvSpPr>
          <p:cNvPr id="8" name="Content Placeholder 6"/>
          <p:cNvSpPr txBox="1">
            <a:spLocks/>
          </p:cNvSpPr>
          <p:nvPr/>
        </p:nvSpPr>
        <p:spPr>
          <a:xfrm>
            <a:off x="3563888" y="4797152"/>
            <a:ext cx="2347482"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65176" indent="-265176" algn="l" rtl="0" eaLnBrk="1" latinLnBrk="0" hangingPunct="1">
              <a:spcBef>
                <a:spcPts val="250"/>
              </a:spcBef>
              <a:buClr>
                <a:schemeClr val="accent1"/>
              </a:buClr>
              <a:buSzPct val="80000"/>
              <a:buFont typeface="Wingdings 2"/>
              <a:buChar char=""/>
              <a:defRPr kumimoji="0" sz="2800" kern="1200">
                <a:solidFill>
                  <a:schemeClr val="lt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lt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lt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lt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lt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lt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lt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lt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lt1"/>
                </a:solidFill>
                <a:latin typeface="+mn-lt"/>
                <a:ea typeface="+mn-ea"/>
                <a:cs typeface="+mn-cs"/>
              </a:defRPr>
            </a:lvl9pPr>
            <a:extLst/>
          </a:lstStyle>
          <a:p>
            <a:pPr marL="0" indent="0" algn="ctr">
              <a:buNone/>
            </a:pPr>
            <a:r>
              <a:rPr lang="en-IE" dirty="0" smtClean="0"/>
              <a:t>Swim Club </a:t>
            </a:r>
            <a:endParaRPr lang="en-IE" dirty="0"/>
          </a:p>
        </p:txBody>
      </p:sp>
      <p:sp>
        <p:nvSpPr>
          <p:cNvPr id="9" name="Oval 8"/>
          <p:cNvSpPr/>
          <p:nvPr/>
        </p:nvSpPr>
        <p:spPr>
          <a:xfrm>
            <a:off x="788404" y="2996951"/>
            <a:ext cx="2450040" cy="11596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200" dirty="0" smtClean="0"/>
              <a:t>Family</a:t>
            </a:r>
            <a:endParaRPr lang="en-IE" sz="3200" dirty="0"/>
          </a:p>
        </p:txBody>
      </p:sp>
      <p:sp>
        <p:nvSpPr>
          <p:cNvPr id="10" name="Oval 9"/>
          <p:cNvSpPr/>
          <p:nvPr/>
        </p:nvSpPr>
        <p:spPr>
          <a:xfrm>
            <a:off x="5911370" y="3501008"/>
            <a:ext cx="2333038"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800" dirty="0" smtClean="0"/>
              <a:t>College</a:t>
            </a:r>
            <a:endParaRPr lang="en-IE" sz="2800" dirty="0"/>
          </a:p>
        </p:txBody>
      </p:sp>
      <p:sp>
        <p:nvSpPr>
          <p:cNvPr id="11" name="Oval 10"/>
          <p:cNvSpPr/>
          <p:nvPr/>
        </p:nvSpPr>
        <p:spPr>
          <a:xfrm>
            <a:off x="5911370" y="1988840"/>
            <a:ext cx="2909102" cy="1296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800" dirty="0" smtClean="0"/>
              <a:t>Employee</a:t>
            </a:r>
            <a:endParaRPr lang="en-IE" sz="2800" dirty="0"/>
          </a:p>
        </p:txBody>
      </p:sp>
      <p:sp>
        <p:nvSpPr>
          <p:cNvPr id="12" name="Oval 11"/>
          <p:cNvSpPr/>
          <p:nvPr/>
        </p:nvSpPr>
        <p:spPr>
          <a:xfrm>
            <a:off x="3546303" y="3148535"/>
            <a:ext cx="2088232" cy="10081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200" dirty="0" smtClean="0"/>
              <a:t>Friend</a:t>
            </a:r>
            <a:endParaRPr lang="en-IE" sz="3200" dirty="0"/>
          </a:p>
        </p:txBody>
      </p:sp>
      <p:sp>
        <p:nvSpPr>
          <p:cNvPr id="14" name="Oval 13"/>
          <p:cNvSpPr/>
          <p:nvPr/>
        </p:nvSpPr>
        <p:spPr>
          <a:xfrm>
            <a:off x="426595" y="4327322"/>
            <a:ext cx="2811849"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800" dirty="0" smtClean="0"/>
              <a:t>Volunteer</a:t>
            </a:r>
            <a:endParaRPr lang="en-IE" sz="2800" dirty="0"/>
          </a:p>
        </p:txBody>
      </p:sp>
    </p:spTree>
    <p:extLst>
      <p:ext uri="{BB962C8B-B14F-4D97-AF65-F5344CB8AC3E}">
        <p14:creationId xmlns:p14="http://schemas.microsoft.com/office/powerpoint/2010/main" val="829971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183880" cy="1051560"/>
          </a:xfrm>
        </p:spPr>
        <p:txBody>
          <a:bodyPr>
            <a:normAutofit fontScale="90000"/>
          </a:bodyPr>
          <a:lstStyle/>
          <a:p>
            <a:pPr algn="ctr"/>
            <a:r>
              <a:rPr lang="en-IE" dirty="0" smtClean="0"/>
              <a:t>Elimination of a </a:t>
            </a:r>
            <a:br>
              <a:rPr lang="en-IE" dirty="0" smtClean="0"/>
            </a:br>
            <a:r>
              <a:rPr lang="en-IE" dirty="0" smtClean="0"/>
              <a:t>Socially Valued Role</a:t>
            </a:r>
            <a:endParaRPr lang="en-IE" dirty="0"/>
          </a:p>
        </p:txBody>
      </p:sp>
      <p:sp>
        <p:nvSpPr>
          <p:cNvPr id="4" name="Title 1"/>
          <p:cNvSpPr txBox="1">
            <a:spLocks/>
          </p:cNvSpPr>
          <p:nvPr/>
        </p:nvSpPr>
        <p:spPr>
          <a:xfrm>
            <a:off x="606128" y="1844824"/>
            <a:ext cx="8183880" cy="4248472"/>
          </a:xfrm>
          <a:prstGeom prst="rect">
            <a:avLst/>
          </a:prstGeom>
        </p:spPr>
        <p:txBody>
          <a:bodyPr vert="horz" anchor="b">
            <a:normAutofit fontScale="90000" lnSpcReduction="10000"/>
          </a:bodyPr>
          <a:lst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pPr algn="ctr"/>
            <a:endParaRPr lang="en-IE" u="sng" dirty="0" smtClean="0">
              <a:solidFill>
                <a:schemeClr val="tx1"/>
              </a:solidFill>
            </a:endParaRPr>
          </a:p>
          <a:p>
            <a:pPr algn="ctr"/>
            <a:r>
              <a:rPr lang="en-IE" u="sng" dirty="0" smtClean="0">
                <a:solidFill>
                  <a:schemeClr val="tx1"/>
                </a:solidFill>
              </a:rPr>
              <a:t>What are the possible effects?</a:t>
            </a:r>
          </a:p>
          <a:p>
            <a:pPr algn="ctr"/>
            <a:endParaRPr lang="en-IE" u="sng" dirty="0" smtClean="0">
              <a:solidFill>
                <a:schemeClr val="tx1"/>
              </a:solidFill>
            </a:endParaRPr>
          </a:p>
          <a:p>
            <a:pPr algn="ctr"/>
            <a:r>
              <a:rPr lang="en-IE" dirty="0" smtClean="0">
                <a:solidFill>
                  <a:schemeClr val="tx1"/>
                </a:solidFill>
              </a:rPr>
              <a:t>Interruption to another SVR</a:t>
            </a:r>
          </a:p>
          <a:p>
            <a:pPr algn="ctr"/>
            <a:r>
              <a:rPr lang="en-IE" dirty="0" smtClean="0">
                <a:solidFill>
                  <a:schemeClr val="tx1"/>
                </a:solidFill>
              </a:rPr>
              <a:t>Elimination of another SVR</a:t>
            </a:r>
          </a:p>
          <a:p>
            <a:pPr algn="ctr"/>
            <a:r>
              <a:rPr lang="en-IE" dirty="0" smtClean="0">
                <a:solidFill>
                  <a:schemeClr val="tx1"/>
                </a:solidFill>
              </a:rPr>
              <a:t>Replacement with a different SVR</a:t>
            </a:r>
          </a:p>
          <a:p>
            <a:pPr algn="ctr"/>
            <a:r>
              <a:rPr lang="en-IE" dirty="0" smtClean="0">
                <a:solidFill>
                  <a:schemeClr val="tx1"/>
                </a:solidFill>
              </a:rPr>
              <a:t>Emotional consequences</a:t>
            </a:r>
          </a:p>
          <a:p>
            <a:pPr algn="ctr"/>
            <a:r>
              <a:rPr lang="en-IE" dirty="0" smtClean="0">
                <a:solidFill>
                  <a:schemeClr val="tx1"/>
                </a:solidFill>
              </a:rPr>
              <a:t>Relationship consequences</a:t>
            </a:r>
          </a:p>
          <a:p>
            <a:pPr algn="ctr"/>
            <a:r>
              <a:rPr lang="en-IE" dirty="0" smtClean="0">
                <a:solidFill>
                  <a:schemeClr val="tx1"/>
                </a:solidFill>
              </a:rPr>
              <a:t>Reduction of network</a:t>
            </a:r>
          </a:p>
          <a:p>
            <a:pPr algn="ctr"/>
            <a:endParaRPr lang="en-IE" dirty="0" smtClean="0">
              <a:solidFill>
                <a:schemeClr val="tx1"/>
              </a:solidFill>
            </a:endParaRPr>
          </a:p>
          <a:p>
            <a:pPr algn="ctr"/>
            <a:endParaRPr lang="en-IE" dirty="0">
              <a:solidFill>
                <a:schemeClr val="tx1"/>
              </a:solidFill>
            </a:endParaRPr>
          </a:p>
        </p:txBody>
      </p:sp>
    </p:spTree>
    <p:extLst>
      <p:ext uri="{BB962C8B-B14F-4D97-AF65-F5344CB8AC3E}">
        <p14:creationId xmlns:p14="http://schemas.microsoft.com/office/powerpoint/2010/main" val="1454586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980728"/>
            <a:ext cx="8471912" cy="1512168"/>
          </a:xfrm>
        </p:spPr>
        <p:txBody>
          <a:bodyPr>
            <a:noAutofit/>
          </a:bodyPr>
          <a:lstStyle/>
          <a:p>
            <a:pPr algn="ctr"/>
            <a:r>
              <a:rPr lang="en-IE" sz="4000" dirty="0" smtClean="0"/>
              <a:t>SOCIALLY VALUED ROLES</a:t>
            </a:r>
            <a:br>
              <a:rPr lang="en-IE" sz="4000" dirty="0" smtClean="0"/>
            </a:br>
            <a:r>
              <a:rPr lang="en-IE" sz="4000" dirty="0" smtClean="0"/>
              <a:t>generate:</a:t>
            </a:r>
            <a:br>
              <a:rPr lang="en-IE" sz="4000" dirty="0" smtClean="0"/>
            </a:br>
            <a:endParaRPr lang="en-IE" sz="4000" dirty="0"/>
          </a:p>
        </p:txBody>
      </p:sp>
      <p:sp>
        <p:nvSpPr>
          <p:cNvPr id="3" name="Content Placeholder 2"/>
          <p:cNvSpPr>
            <a:spLocks noGrp="1"/>
          </p:cNvSpPr>
          <p:nvPr>
            <p:ph sz="half" idx="1"/>
          </p:nvPr>
        </p:nvSpPr>
        <p:spPr>
          <a:xfrm rot="20384021">
            <a:off x="580066" y="2764312"/>
            <a:ext cx="4392488" cy="1850512"/>
          </a:xfrm>
        </p:spPr>
        <p:txBody>
          <a:bodyPr>
            <a:normAutofit/>
          </a:bodyPr>
          <a:lstStyle/>
          <a:p>
            <a:r>
              <a:rPr lang="en-IE" sz="4800" dirty="0" smtClean="0"/>
              <a:t>CONTACTS</a:t>
            </a:r>
            <a:endParaRPr lang="en-IE" sz="4800" dirty="0"/>
          </a:p>
        </p:txBody>
      </p:sp>
      <p:sp>
        <p:nvSpPr>
          <p:cNvPr id="4" name="Content Placeholder 3"/>
          <p:cNvSpPr>
            <a:spLocks noGrp="1"/>
          </p:cNvSpPr>
          <p:nvPr>
            <p:ph sz="half" idx="2"/>
          </p:nvPr>
        </p:nvSpPr>
        <p:spPr>
          <a:xfrm rot="657820">
            <a:off x="3015903" y="4174818"/>
            <a:ext cx="5760640" cy="3555972"/>
          </a:xfrm>
        </p:spPr>
        <p:txBody>
          <a:bodyPr>
            <a:normAutofit/>
          </a:bodyPr>
          <a:lstStyle/>
          <a:p>
            <a:r>
              <a:rPr lang="en-IE" sz="4800" dirty="0" smtClean="0"/>
              <a:t>OPPORTUNITIES</a:t>
            </a:r>
            <a:endParaRPr lang="en-IE" sz="4800" dirty="0"/>
          </a:p>
        </p:txBody>
      </p:sp>
    </p:spTree>
    <p:extLst>
      <p:ext uri="{BB962C8B-B14F-4D97-AF65-F5344CB8AC3E}">
        <p14:creationId xmlns:p14="http://schemas.microsoft.com/office/powerpoint/2010/main" val="14325755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01934" y="476672"/>
            <a:ext cx="8136904" cy="110799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relationships</a:t>
            </a:r>
            <a:endParaRPr lang="en-US" sz="6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TextBox 2"/>
          <p:cNvSpPr txBox="1"/>
          <p:nvPr/>
        </p:nvSpPr>
        <p:spPr>
          <a:xfrm>
            <a:off x="899592" y="2682607"/>
            <a:ext cx="7200800" cy="2862322"/>
          </a:xfrm>
          <a:prstGeom prst="rect">
            <a:avLst/>
          </a:prstGeom>
          <a:noFill/>
        </p:spPr>
        <p:txBody>
          <a:bodyPr wrap="square" rtlCol="0">
            <a:spAutoFit/>
          </a:bodyPr>
          <a:lstStyle/>
          <a:p>
            <a:r>
              <a:rPr lang="en-IE" sz="5400" dirty="0" smtClean="0">
                <a:latin typeface="Baskerville Old Face" pitchFamily="18" charset="0"/>
              </a:rPr>
              <a:t>FRIENDS / FAMILY</a:t>
            </a:r>
          </a:p>
          <a:p>
            <a:r>
              <a:rPr lang="en-IE" sz="5400" dirty="0" smtClean="0">
                <a:latin typeface="Baskerville Old Face" pitchFamily="18" charset="0"/>
              </a:rPr>
              <a:t>ACQUAINTANCES</a:t>
            </a:r>
          </a:p>
          <a:p>
            <a:r>
              <a:rPr lang="en-IE" sz="5400" dirty="0" smtClean="0">
                <a:latin typeface="Baskerville Old Face" pitchFamily="18" charset="0"/>
              </a:rPr>
              <a:t>PROFESSIONALS</a:t>
            </a:r>
          </a:p>
          <a:p>
            <a:endParaRPr lang="en-IE" dirty="0"/>
          </a:p>
        </p:txBody>
      </p:sp>
      <p:sp>
        <p:nvSpPr>
          <p:cNvPr id="4" name="Rectangle 3"/>
          <p:cNvSpPr/>
          <p:nvPr/>
        </p:nvSpPr>
        <p:spPr>
          <a:xfrm>
            <a:off x="501934" y="1875874"/>
            <a:ext cx="8136904"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3 Categories</a:t>
            </a:r>
            <a:endParaRPr lang="en-US" sz="4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739914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481</TotalTime>
  <Words>572</Words>
  <Application>Microsoft Office PowerPoint</Application>
  <PresentationFormat>On-screen Show (4:3)</PresentationFormat>
  <Paragraphs>128</Paragraphs>
  <Slides>20</Slides>
  <Notes>8</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Aspect</vt:lpstr>
      <vt:lpstr>COMMUNITY INCLUSION </vt:lpstr>
      <vt:lpstr>DAY 1 &amp; DAY 2– </vt:lpstr>
      <vt:lpstr>PowerPoint Presentation</vt:lpstr>
      <vt:lpstr>What is a socially valued role (SVR)?</vt:lpstr>
      <vt:lpstr>How can I tell if it is a Socially Valued Role?</vt:lpstr>
      <vt:lpstr>Examples of Socially Valued Roles</vt:lpstr>
      <vt:lpstr>Elimination of a  Socially Valued Role</vt:lpstr>
      <vt:lpstr>SOCIALLY VALUED ROLES generate: </vt:lpstr>
      <vt:lpstr>PowerPoint Presentation</vt:lpstr>
      <vt:lpstr>PowerPoint Presentation</vt:lpstr>
      <vt:lpstr>YOU IDENTIFIED THESE ELEMENTS TO MAKE A COMMUNITY</vt:lpstr>
      <vt:lpstr>Community Definition </vt:lpstr>
      <vt:lpstr>Community Definition </vt:lpstr>
      <vt:lpstr>WHAT IS COMMUNITY INCLUSION?</vt:lpstr>
      <vt:lpstr>THE 3 COMMUNITY ASSETS:</vt:lpstr>
      <vt:lpstr>MAROONED!!!!</vt:lpstr>
      <vt:lpstr>LEARNER HANDBOOK FOR LEVEL 5</vt:lpstr>
      <vt:lpstr>ASSIGNMENT</vt:lpstr>
      <vt:lpstr>CONTACTS:</vt:lpstr>
      <vt:lpstr>THANK YOU and SEE YOU IN 2 WEEKS!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Inclusion</dc:title>
  <dc:creator>Emma Butler</dc:creator>
  <cp:lastModifiedBy>admin</cp:lastModifiedBy>
  <cp:revision>45</cp:revision>
  <dcterms:created xsi:type="dcterms:W3CDTF">2012-04-17T10:06:18Z</dcterms:created>
  <dcterms:modified xsi:type="dcterms:W3CDTF">2012-10-10T15:51:49Z</dcterms:modified>
</cp:coreProperties>
</file>