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6"/>
  </p:notesMasterIdLst>
  <p:sldIdLst>
    <p:sldId id="256" r:id="rId2"/>
    <p:sldId id="275" r:id="rId3"/>
    <p:sldId id="257" r:id="rId4"/>
    <p:sldId id="282" r:id="rId5"/>
    <p:sldId id="259" r:id="rId6"/>
    <p:sldId id="260" r:id="rId7"/>
    <p:sldId id="264" r:id="rId8"/>
    <p:sldId id="285" r:id="rId9"/>
    <p:sldId id="265" r:id="rId10"/>
    <p:sldId id="283" r:id="rId11"/>
    <p:sldId id="284" r:id="rId12"/>
    <p:sldId id="268" r:id="rId13"/>
    <p:sldId id="261" r:id="rId14"/>
    <p:sldId id="269" r:id="rId15"/>
    <p:sldId id="266" r:id="rId16"/>
    <p:sldId id="270" r:id="rId17"/>
    <p:sldId id="267" r:id="rId18"/>
    <p:sldId id="279" r:id="rId19"/>
    <p:sldId id="278" r:id="rId20"/>
    <p:sldId id="276" r:id="rId21"/>
    <p:sldId id="277" r:id="rId22"/>
    <p:sldId id="280" r:id="rId23"/>
    <p:sldId id="281" r:id="rId24"/>
    <p:sldId id="27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4" d="100"/>
          <a:sy n="94" d="100"/>
        </p:scale>
        <p:origin x="-474" y="6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0C16FA-F2CB-4734-A29B-C91A22D8BF32}" type="datetimeFigureOut">
              <a:rPr lang="en-IE" smtClean="0"/>
              <a:pPr/>
              <a:t>18/03/2013</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FA4327-0F17-422E-BBB1-EC41C6871720}" type="slidenum">
              <a:rPr lang="en-IE" smtClean="0"/>
              <a:pPr/>
              <a:t>‹#›</a:t>
            </a:fld>
            <a:endParaRPr lang="en-IE"/>
          </a:p>
        </p:txBody>
      </p:sp>
    </p:spTree>
    <p:extLst>
      <p:ext uri="{BB962C8B-B14F-4D97-AF65-F5344CB8AC3E}">
        <p14:creationId xmlns="" xmlns:p14="http://schemas.microsoft.com/office/powerpoint/2010/main" val="3461040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a:t>
            </a:fld>
            <a:endParaRPr lang="en-I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10</a:t>
            </a:fld>
            <a:endParaRPr lang="en-I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11</a:t>
            </a:fld>
            <a:endParaRPr lang="en-I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12</a:t>
            </a:fld>
            <a:endParaRPr lang="en-I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13</a:t>
            </a:fld>
            <a:endParaRPr lang="en-I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14</a:t>
            </a:fld>
            <a:endParaRPr lang="en-I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15</a:t>
            </a:fld>
            <a:endParaRPr lang="en-I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16</a:t>
            </a:fld>
            <a:endParaRPr lang="en-I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17</a:t>
            </a:fld>
            <a:endParaRPr lang="en-I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18</a:t>
            </a:fld>
            <a:endParaRPr lang="en-I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19</a:t>
            </a:fld>
            <a:endParaRPr lang="en-I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2</a:t>
            </a:fld>
            <a:endParaRPr lang="en-I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20</a:t>
            </a:fld>
            <a:endParaRPr lang="en-I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21</a:t>
            </a:fld>
            <a:endParaRPr lang="en-I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22</a:t>
            </a:fld>
            <a:endParaRPr lang="en-I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23</a:t>
            </a:fld>
            <a:endParaRPr lang="en-I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24</a:t>
            </a:fld>
            <a:endParaRPr lang="en-I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3</a:t>
            </a:fld>
            <a:endParaRPr lang="en-I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4</a:t>
            </a:fld>
            <a:endParaRPr lang="en-I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5</a:t>
            </a:fld>
            <a:endParaRPr lang="en-I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6</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7</a:t>
            </a:fld>
            <a:endParaRPr lang="en-I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8</a:t>
            </a:fld>
            <a:endParaRPr lang="en-I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3AFA4327-0F17-422E-BBB1-EC41C6871720}" type="slidenum">
              <a:rPr lang="en-IE" smtClean="0"/>
              <a:pPr/>
              <a:t>9</a:t>
            </a:fld>
            <a:endParaRPr lang="en-I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19" name="Footer Placeholder 18"/>
          <p:cNvSpPr>
            <a:spLocks noGrp="1"/>
          </p:cNvSpPr>
          <p:nvPr>
            <p:ph type="ftr" sz="quarter" idx="11"/>
          </p:nvPr>
        </p:nvSpPr>
        <p:spPr/>
        <p:txBody>
          <a:bodyPr/>
          <a:lstStyle/>
          <a:p>
            <a:endParaRPr lang="en-IE"/>
          </a:p>
        </p:txBody>
      </p:sp>
      <p:sp>
        <p:nvSpPr>
          <p:cNvPr id="27" name="Slide Number Placeholder 26"/>
          <p:cNvSpPr>
            <a:spLocks noGrp="1"/>
          </p:cNvSpPr>
          <p:nvPr>
            <p:ph type="sldNum" sz="quarter" idx="12"/>
          </p:nvPr>
        </p:nvSpPr>
        <p:spPr/>
        <p:txBody>
          <a:bodyPr/>
          <a:lstStyle/>
          <a:p>
            <a:fld id="{D402E8C3-C3F7-4A95-AFCE-101A17D074EF}" type="slidenum">
              <a:rPr lang="en-IE" smtClean="0"/>
              <a:pPr/>
              <a:t>‹#›</a:t>
            </a:fld>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402E8C3-C3F7-4A95-AFCE-101A17D074EF}" type="slidenum">
              <a:rPr lang="en-IE" smtClean="0"/>
              <a:pPr/>
              <a:t>‹#›</a:t>
            </a:fld>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402E8C3-C3F7-4A95-AFCE-101A17D074EF}" type="slidenum">
              <a:rPr lang="en-IE" smtClean="0"/>
              <a:pPr/>
              <a:t>‹#›</a:t>
            </a:fld>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402E8C3-C3F7-4A95-AFCE-101A17D074EF}" type="slidenum">
              <a:rPr lang="en-IE" smtClean="0"/>
              <a:pPr/>
              <a:t>‹#›</a:t>
            </a:fld>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402E8C3-C3F7-4A95-AFCE-101A17D074EF}" type="slidenum">
              <a:rPr lang="en-IE" smtClean="0"/>
              <a:pPr/>
              <a:t>‹#›</a:t>
            </a:fld>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D402E8C3-C3F7-4A95-AFCE-101A17D074EF}" type="slidenum">
              <a:rPr lang="en-IE" smtClean="0"/>
              <a:pPr/>
              <a:t>‹#›</a:t>
            </a:fld>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D402E8C3-C3F7-4A95-AFCE-101A17D074EF}" type="slidenum">
              <a:rPr lang="en-IE" smtClean="0"/>
              <a:pPr/>
              <a:t>‹#›</a:t>
            </a:fld>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D402E8C3-C3F7-4A95-AFCE-101A17D074EF}" type="slidenum">
              <a:rPr lang="en-IE" smtClean="0"/>
              <a:pPr/>
              <a:t>‹#›</a:t>
            </a:fld>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D402E8C3-C3F7-4A95-AFCE-101A17D074EF}" type="slidenum">
              <a:rPr lang="en-IE" smtClean="0"/>
              <a:pPr/>
              <a:t>‹#›</a:t>
            </a:fld>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D402E8C3-C3F7-4A95-AFCE-101A17D074EF}" type="slidenum">
              <a:rPr lang="en-IE" smtClean="0"/>
              <a:pPr/>
              <a:t>‹#›</a:t>
            </a:fld>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25BC0CB-CD80-4C5D-BC00-2AD36A90F455}" type="datetimeFigureOut">
              <a:rPr lang="en-IE" smtClean="0"/>
              <a:pPr/>
              <a:t>18/03/2013</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a:xfrm>
            <a:off x="8077200" y="6356350"/>
            <a:ext cx="609600" cy="365125"/>
          </a:xfrm>
        </p:spPr>
        <p:txBody>
          <a:bodyPr/>
          <a:lstStyle/>
          <a:p>
            <a:fld id="{D402E8C3-C3F7-4A95-AFCE-101A17D074EF}" type="slidenum">
              <a:rPr lang="en-IE" smtClean="0"/>
              <a:pPr/>
              <a:t>‹#›</a:t>
            </a:fld>
            <a:endParaRPr lang="en-IE"/>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25BC0CB-CD80-4C5D-BC00-2AD36A90F455}" type="datetimeFigureOut">
              <a:rPr lang="en-IE" smtClean="0"/>
              <a:pPr/>
              <a:t>18/03/2013</a:t>
            </a:fld>
            <a:endParaRPr lang="en-IE"/>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IE"/>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402E8C3-C3F7-4A95-AFCE-101A17D074EF}" type="slidenum">
              <a:rPr lang="en-IE" smtClean="0"/>
              <a:pPr/>
              <a:t>‹#›</a:t>
            </a:fld>
            <a:endParaRPr lang="en-IE"/>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6552" y="908720"/>
            <a:ext cx="5686400" cy="1800201"/>
          </a:xfrm>
        </p:spPr>
        <p:txBody>
          <a:bodyPr>
            <a:normAutofit/>
          </a:bodyPr>
          <a:lstStyle/>
          <a:p>
            <a:r>
              <a:rPr lang="en-IE" dirty="0" smtClean="0"/>
              <a:t>Day 5</a:t>
            </a:r>
            <a:endParaRPr lang="en-IE" dirty="0"/>
          </a:p>
        </p:txBody>
      </p:sp>
      <p:sp>
        <p:nvSpPr>
          <p:cNvPr id="3" name="Subtitle 2"/>
          <p:cNvSpPr>
            <a:spLocks noGrp="1"/>
          </p:cNvSpPr>
          <p:nvPr>
            <p:ph type="subTitle" idx="1"/>
          </p:nvPr>
        </p:nvSpPr>
        <p:spPr>
          <a:xfrm>
            <a:off x="533400" y="3228536"/>
            <a:ext cx="5550768" cy="1752600"/>
          </a:xfrm>
        </p:spPr>
        <p:txBody>
          <a:bodyPr>
            <a:normAutofit/>
          </a:bodyPr>
          <a:lstStyle/>
          <a:p>
            <a:r>
              <a:rPr lang="en-IE" sz="4400" dirty="0" smtClean="0"/>
              <a:t>WELCOME</a:t>
            </a:r>
            <a:endParaRPr lang="en-IE" sz="4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936104"/>
          </a:xfrm>
        </p:spPr>
        <p:txBody>
          <a:bodyPr>
            <a:normAutofit/>
          </a:bodyPr>
          <a:lstStyle/>
          <a:p>
            <a:r>
              <a:rPr lang="en-IE" dirty="0" smtClean="0"/>
              <a:t>   Personality Number 2:</a:t>
            </a:r>
            <a:endParaRPr lang="en-IE" dirty="0"/>
          </a:p>
        </p:txBody>
      </p:sp>
      <p:sp>
        <p:nvSpPr>
          <p:cNvPr id="4" name="TextBox 3"/>
          <p:cNvSpPr txBox="1"/>
          <p:nvPr/>
        </p:nvSpPr>
        <p:spPr>
          <a:xfrm>
            <a:off x="539552" y="1844824"/>
            <a:ext cx="7632848" cy="8125301"/>
          </a:xfrm>
          <a:prstGeom prst="rect">
            <a:avLst/>
          </a:prstGeom>
          <a:noFill/>
        </p:spPr>
        <p:txBody>
          <a:bodyPr wrap="square" rtlCol="0">
            <a:spAutoFit/>
          </a:bodyPr>
          <a:lstStyle/>
          <a:p>
            <a:r>
              <a:rPr lang="en-IE" sz="3200" dirty="0" smtClean="0"/>
              <a:t>Sees a great idea…rushes headlong into their boss with the fab new idea. </a:t>
            </a:r>
            <a:endParaRPr lang="en-IE" sz="3200" dirty="0" smtClean="0"/>
          </a:p>
          <a:p>
            <a:r>
              <a:rPr lang="en-IE" sz="3200" dirty="0" smtClean="0"/>
              <a:t>Doesn’t </a:t>
            </a:r>
            <a:r>
              <a:rPr lang="en-IE" sz="3200" dirty="0" smtClean="0"/>
              <a:t>see why the plan can’t be put into place </a:t>
            </a:r>
            <a:r>
              <a:rPr lang="en-IE" sz="3200" dirty="0" smtClean="0"/>
              <a:t>immediately and </a:t>
            </a:r>
            <a:r>
              <a:rPr lang="en-IE" sz="3200" dirty="0" smtClean="0"/>
              <a:t>starts gung-ho. </a:t>
            </a:r>
            <a:r>
              <a:rPr lang="en-IE" sz="3200" dirty="0"/>
              <a:t> </a:t>
            </a:r>
            <a:r>
              <a:rPr lang="en-IE" sz="3200" dirty="0" smtClean="0"/>
              <a:t>Makes decisions without </a:t>
            </a:r>
            <a:r>
              <a:rPr lang="en-IE" sz="3200" dirty="0" smtClean="0"/>
              <a:t>chatting to </a:t>
            </a:r>
            <a:r>
              <a:rPr lang="en-IE" sz="3200" dirty="0" smtClean="0"/>
              <a:t>others and then gives up easily at the first </a:t>
            </a:r>
            <a:r>
              <a:rPr lang="en-IE" sz="3200" dirty="0" smtClean="0"/>
              <a:t>hurdle.</a:t>
            </a:r>
          </a:p>
          <a:p>
            <a:r>
              <a:rPr lang="en-IE" sz="3200" dirty="0" smtClean="0"/>
              <a:t>T</a:t>
            </a:r>
            <a:r>
              <a:rPr lang="en-IE" sz="3200" dirty="0" smtClean="0"/>
              <a:t>hey </a:t>
            </a:r>
            <a:r>
              <a:rPr lang="en-IE" sz="3200" dirty="0" smtClean="0"/>
              <a:t>have great </a:t>
            </a:r>
            <a:r>
              <a:rPr lang="en-IE" sz="3200" dirty="0" smtClean="0"/>
              <a:t>intentions but </a:t>
            </a:r>
            <a:r>
              <a:rPr lang="en-IE" sz="3200" dirty="0" smtClean="0"/>
              <a:t>rarely follow </a:t>
            </a:r>
            <a:r>
              <a:rPr lang="en-IE" sz="3200" dirty="0" smtClean="0"/>
              <a:t>through</a:t>
            </a:r>
            <a:r>
              <a:rPr lang="en-IE" sz="3200" dirty="0" smtClean="0"/>
              <a:t> </a:t>
            </a:r>
            <a:r>
              <a:rPr lang="en-IE" sz="3200" dirty="0" smtClean="0"/>
              <a:t>on the PLAN.</a:t>
            </a:r>
            <a:endParaRPr lang="en-IE" sz="3200" dirty="0"/>
          </a:p>
          <a:p>
            <a:endParaRPr lang="en-IE" dirty="0" smtClean="0"/>
          </a:p>
          <a:p>
            <a:endParaRPr lang="en-IE" dirty="0"/>
          </a:p>
          <a:p>
            <a:endParaRPr lang="en-IE" dirty="0" smtClean="0"/>
          </a:p>
          <a:p>
            <a:endParaRPr lang="en-IE" dirty="0"/>
          </a:p>
          <a:p>
            <a:endParaRPr lang="en-IE" dirty="0" smtClean="0"/>
          </a:p>
          <a:p>
            <a:endParaRPr lang="en-IE" dirty="0"/>
          </a:p>
          <a:p>
            <a:endParaRPr lang="en-IE" dirty="0" smtClean="0"/>
          </a:p>
          <a:p>
            <a:endParaRPr lang="en-IE" dirty="0"/>
          </a:p>
          <a:p>
            <a:endParaRPr lang="en-IE" dirty="0" smtClean="0"/>
          </a:p>
          <a:p>
            <a:endParaRPr lang="en-IE" dirty="0"/>
          </a:p>
          <a:p>
            <a:endParaRPr lang="en-IE" dirty="0" smtClean="0"/>
          </a:p>
          <a:p>
            <a:endParaRPr lang="en-IE" dirty="0"/>
          </a:p>
          <a:p>
            <a:endParaRPr lang="en-IE"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792088"/>
          </a:xfrm>
        </p:spPr>
        <p:txBody>
          <a:bodyPr>
            <a:normAutofit fontScale="90000"/>
          </a:bodyPr>
          <a:lstStyle/>
          <a:p>
            <a:r>
              <a:rPr lang="en-IE" dirty="0" smtClean="0"/>
              <a:t>Personality Number </a:t>
            </a:r>
            <a:r>
              <a:rPr lang="en-IE" dirty="0" smtClean="0"/>
              <a:t>3:</a:t>
            </a:r>
            <a:endParaRPr lang="en-IE" dirty="0"/>
          </a:p>
        </p:txBody>
      </p:sp>
      <p:sp>
        <p:nvSpPr>
          <p:cNvPr id="5" name="TextBox 4"/>
          <p:cNvSpPr txBox="1"/>
          <p:nvPr/>
        </p:nvSpPr>
        <p:spPr>
          <a:xfrm>
            <a:off x="611560" y="1484784"/>
            <a:ext cx="7848872" cy="9725739"/>
          </a:xfrm>
          <a:prstGeom prst="rect">
            <a:avLst/>
          </a:prstGeom>
          <a:noFill/>
        </p:spPr>
        <p:txBody>
          <a:bodyPr wrap="square" rtlCol="0">
            <a:spAutoFit/>
          </a:bodyPr>
          <a:lstStyle/>
          <a:p>
            <a:endParaRPr lang="en-IE" dirty="0" smtClean="0"/>
          </a:p>
          <a:p>
            <a:r>
              <a:rPr lang="en-IE" sz="3200" dirty="0" smtClean="0"/>
              <a:t>Says </a:t>
            </a:r>
            <a:r>
              <a:rPr lang="en-IE" sz="3200" dirty="0" smtClean="0"/>
              <a:t>we tried that before and it didn’t </a:t>
            </a:r>
            <a:r>
              <a:rPr lang="en-IE" sz="3200" dirty="0" smtClean="0"/>
              <a:t>work, so </a:t>
            </a:r>
            <a:r>
              <a:rPr lang="en-IE" sz="3200" dirty="0" smtClean="0"/>
              <a:t>why are we trying it again? </a:t>
            </a:r>
            <a:endParaRPr lang="en-IE" sz="3200" dirty="0" smtClean="0"/>
          </a:p>
          <a:p>
            <a:r>
              <a:rPr lang="en-IE" sz="3200" dirty="0" smtClean="0"/>
              <a:t>Tends </a:t>
            </a:r>
            <a:r>
              <a:rPr lang="en-IE" sz="3200" dirty="0" smtClean="0"/>
              <a:t>to be </a:t>
            </a:r>
            <a:r>
              <a:rPr lang="en-IE" sz="3200" dirty="0" err="1" smtClean="0"/>
              <a:t>negativein</a:t>
            </a:r>
            <a:r>
              <a:rPr lang="en-IE" sz="3200" dirty="0" smtClean="0"/>
              <a:t> </a:t>
            </a:r>
            <a:r>
              <a:rPr lang="en-IE" sz="3200" dirty="0" smtClean="0"/>
              <a:t>what they </a:t>
            </a:r>
            <a:r>
              <a:rPr lang="en-IE" sz="3200" dirty="0" smtClean="0"/>
              <a:t>say or </a:t>
            </a:r>
            <a:r>
              <a:rPr lang="en-IE" sz="3200" dirty="0" smtClean="0"/>
              <a:t>in what they don’t </a:t>
            </a:r>
            <a:r>
              <a:rPr lang="en-IE" sz="3200" dirty="0" smtClean="0"/>
              <a:t>say (body language). </a:t>
            </a:r>
          </a:p>
          <a:p>
            <a:r>
              <a:rPr lang="en-IE" sz="3200" dirty="0" smtClean="0"/>
              <a:t>Will </a:t>
            </a:r>
            <a:r>
              <a:rPr lang="en-IE" sz="3200" dirty="0" smtClean="0"/>
              <a:t>identify the problems but not the solutions. </a:t>
            </a:r>
            <a:endParaRPr lang="en-IE" sz="3200" dirty="0" smtClean="0"/>
          </a:p>
          <a:p>
            <a:r>
              <a:rPr lang="en-IE" sz="3200" dirty="0" smtClean="0"/>
              <a:t>When </a:t>
            </a:r>
            <a:r>
              <a:rPr lang="en-IE" sz="3200" dirty="0" smtClean="0"/>
              <a:t>solutions are identified will give reasons as to why these won’t work. </a:t>
            </a:r>
            <a:endParaRPr lang="en-IE" sz="3200" dirty="0" smtClean="0"/>
          </a:p>
          <a:p>
            <a:r>
              <a:rPr lang="en-IE" sz="3200" dirty="0" smtClean="0"/>
              <a:t>Audible or inaudible </a:t>
            </a:r>
            <a:r>
              <a:rPr lang="en-IE" sz="3200" dirty="0" smtClean="0"/>
              <a:t>resistance </a:t>
            </a:r>
            <a:r>
              <a:rPr lang="en-IE" sz="3200" dirty="0" smtClean="0"/>
              <a:t>(obvious resistance).</a:t>
            </a:r>
            <a:endParaRPr lang="en-IE" sz="3200" dirty="0" smtClean="0"/>
          </a:p>
          <a:p>
            <a:endParaRPr lang="en-IE" dirty="0" smtClean="0"/>
          </a:p>
          <a:p>
            <a:endParaRPr lang="en-IE" dirty="0" smtClean="0"/>
          </a:p>
          <a:p>
            <a:endParaRPr lang="en-IE" dirty="0"/>
          </a:p>
          <a:p>
            <a:endParaRPr lang="en-IE" dirty="0" smtClean="0"/>
          </a:p>
          <a:p>
            <a:endParaRPr lang="en-IE" dirty="0"/>
          </a:p>
          <a:p>
            <a:endParaRPr lang="en-IE" dirty="0" smtClean="0"/>
          </a:p>
          <a:p>
            <a:endParaRPr lang="en-IE" dirty="0"/>
          </a:p>
          <a:p>
            <a:endParaRPr lang="en-IE" dirty="0" smtClean="0"/>
          </a:p>
          <a:p>
            <a:endParaRPr lang="en-IE" dirty="0"/>
          </a:p>
          <a:p>
            <a:endParaRPr lang="en-IE" dirty="0" smtClean="0"/>
          </a:p>
          <a:p>
            <a:endParaRPr lang="en-IE" dirty="0"/>
          </a:p>
          <a:p>
            <a:endParaRPr lang="en-IE" dirty="0" smtClean="0"/>
          </a:p>
          <a:p>
            <a:endParaRPr lang="en-IE" dirty="0"/>
          </a:p>
          <a:p>
            <a:endParaRPr lang="en-IE" dirty="0" smtClean="0"/>
          </a:p>
          <a:p>
            <a:endParaRPr lang="en-IE" dirty="0"/>
          </a:p>
          <a:p>
            <a:endParaRPr lang="en-IE"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encrypted-tbn1.google.com/images?q=tbn:ANd9GcT7gspDmk_RFon2eKN_urvsbVfpfRdjgb4HmI2496xcPiPcW2uL"/>
          <p:cNvPicPr>
            <a:picLocks noChangeAspect="1" noChangeArrowheads="1"/>
          </p:cNvPicPr>
          <p:nvPr/>
        </p:nvPicPr>
        <p:blipFill>
          <a:blip r:embed="rId3" cstate="print"/>
          <a:srcRect/>
          <a:stretch>
            <a:fillRect/>
          </a:stretch>
        </p:blipFill>
        <p:spPr bwMode="auto">
          <a:xfrm>
            <a:off x="1834808" y="2780928"/>
            <a:ext cx="5544616" cy="3168352"/>
          </a:xfrm>
          <a:prstGeom prst="rect">
            <a:avLst/>
          </a:prstGeom>
          <a:noFill/>
        </p:spPr>
      </p:pic>
      <p:sp>
        <p:nvSpPr>
          <p:cNvPr id="3" name="TextBox 2"/>
          <p:cNvSpPr txBox="1"/>
          <p:nvPr/>
        </p:nvSpPr>
        <p:spPr>
          <a:xfrm>
            <a:off x="3059832" y="188640"/>
            <a:ext cx="3456384" cy="2400657"/>
          </a:xfrm>
          <a:prstGeom prst="rect">
            <a:avLst/>
          </a:prstGeom>
          <a:noFill/>
        </p:spPr>
        <p:txBody>
          <a:bodyPr wrap="square" rtlCol="0">
            <a:spAutoFit/>
          </a:bodyPr>
          <a:lstStyle/>
          <a:p>
            <a:pPr algn="ctr"/>
            <a:r>
              <a:rPr lang="en-IE" sz="2400" b="1" dirty="0" smtClean="0"/>
              <a:t>Bridge Builders </a:t>
            </a:r>
            <a:r>
              <a:rPr lang="en-IE" dirty="0" smtClean="0"/>
              <a:t>: </a:t>
            </a:r>
          </a:p>
          <a:p>
            <a:pPr algn="ctr"/>
            <a:r>
              <a:rPr lang="en-IE" dirty="0" smtClean="0"/>
              <a:t>Team Partner </a:t>
            </a:r>
          </a:p>
          <a:p>
            <a:pPr algn="ctr"/>
            <a:r>
              <a:rPr lang="en-IE" dirty="0" smtClean="0"/>
              <a:t>&amp;</a:t>
            </a:r>
          </a:p>
          <a:p>
            <a:pPr algn="ctr"/>
            <a:r>
              <a:rPr lang="en-IE" dirty="0" smtClean="0"/>
              <a:t>People I Know </a:t>
            </a:r>
          </a:p>
          <a:p>
            <a:pPr algn="ctr"/>
            <a:r>
              <a:rPr lang="en-IE" dirty="0" smtClean="0"/>
              <a:t>(Family, Friends, Acquaintances &amp; Professionals) </a:t>
            </a:r>
          </a:p>
          <a:p>
            <a:pPr algn="ctr"/>
            <a:r>
              <a:rPr lang="en-IE" dirty="0" smtClean="0"/>
              <a:t>&amp;</a:t>
            </a:r>
          </a:p>
          <a:p>
            <a:pPr algn="ctr"/>
            <a:r>
              <a:rPr lang="en-IE" dirty="0" smtClean="0"/>
              <a:t>MYSELF (Leader)</a:t>
            </a:r>
            <a:endParaRPr lang="en-IE" dirty="0"/>
          </a:p>
        </p:txBody>
      </p:sp>
      <p:sp>
        <p:nvSpPr>
          <p:cNvPr id="4" name="TextBox 3"/>
          <p:cNvSpPr txBox="1"/>
          <p:nvPr/>
        </p:nvSpPr>
        <p:spPr>
          <a:xfrm>
            <a:off x="0" y="3068960"/>
            <a:ext cx="2123728" cy="369332"/>
          </a:xfrm>
          <a:prstGeom prst="rect">
            <a:avLst/>
          </a:prstGeom>
          <a:noFill/>
        </p:spPr>
        <p:txBody>
          <a:bodyPr wrap="square" rtlCol="0">
            <a:spAutoFit/>
          </a:bodyPr>
          <a:lstStyle/>
          <a:p>
            <a:r>
              <a:rPr lang="en-IE" dirty="0" smtClean="0"/>
              <a:t>TEAM LEADER</a:t>
            </a:r>
            <a:endParaRPr lang="en-IE" dirty="0"/>
          </a:p>
        </p:txBody>
      </p:sp>
      <p:sp>
        <p:nvSpPr>
          <p:cNvPr id="6" name="Rectangle 5"/>
          <p:cNvSpPr/>
          <p:nvPr/>
        </p:nvSpPr>
        <p:spPr>
          <a:xfrm>
            <a:off x="7389994" y="3140968"/>
            <a:ext cx="1638590" cy="369332"/>
          </a:xfrm>
          <a:prstGeom prst="rect">
            <a:avLst/>
          </a:prstGeom>
        </p:spPr>
        <p:txBody>
          <a:bodyPr wrap="none">
            <a:spAutoFit/>
          </a:bodyPr>
          <a:lstStyle/>
          <a:p>
            <a:pPr lvl="0"/>
            <a:r>
              <a:rPr lang="en-IE" dirty="0" smtClean="0">
                <a:solidFill>
                  <a:prstClr val="black"/>
                </a:solidFill>
              </a:rPr>
              <a:t>COMMUNITY</a:t>
            </a:r>
            <a:endParaRPr lang="en-IE" dirty="0">
              <a:solidFill>
                <a:prstClr val="black"/>
              </a:solidFill>
            </a:endParaRPr>
          </a:p>
        </p:txBody>
      </p:sp>
      <p:sp>
        <p:nvSpPr>
          <p:cNvPr id="7" name="TextBox 6"/>
          <p:cNvSpPr txBox="1"/>
          <p:nvPr/>
        </p:nvSpPr>
        <p:spPr>
          <a:xfrm>
            <a:off x="3707904" y="6021288"/>
            <a:ext cx="2123728" cy="369332"/>
          </a:xfrm>
          <a:prstGeom prst="rect">
            <a:avLst/>
          </a:prstGeom>
          <a:noFill/>
        </p:spPr>
        <p:txBody>
          <a:bodyPr wrap="square" rtlCol="0">
            <a:spAutoFit/>
          </a:bodyPr>
          <a:lstStyle/>
          <a:p>
            <a:pPr algn="ctr"/>
            <a:r>
              <a:rPr lang="en-IE" dirty="0" smtClean="0"/>
              <a:t>BARRIERS</a:t>
            </a:r>
            <a:endParaRPr lang="en-IE" dirty="0"/>
          </a:p>
        </p:txBody>
      </p:sp>
      <p:sp>
        <p:nvSpPr>
          <p:cNvPr id="10" name="Bent Arrow 9"/>
          <p:cNvSpPr/>
          <p:nvPr/>
        </p:nvSpPr>
        <p:spPr>
          <a:xfrm>
            <a:off x="827584" y="620688"/>
            <a:ext cx="2232248" cy="2232248"/>
          </a:xfrm>
          <a:prstGeom prst="bentArrow">
            <a:avLst>
              <a:gd name="adj1" fmla="val 23013"/>
              <a:gd name="adj2" fmla="val 23013"/>
              <a:gd name="adj3" fmla="val 22501"/>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2" name="Bent Arrow 11"/>
          <p:cNvSpPr/>
          <p:nvPr/>
        </p:nvSpPr>
        <p:spPr>
          <a:xfrm rot="5400000">
            <a:off x="6516216" y="764704"/>
            <a:ext cx="2232248" cy="2232248"/>
          </a:xfrm>
          <a:prstGeom prst="bentArrow">
            <a:avLst>
              <a:gd name="adj1" fmla="val 23013"/>
              <a:gd name="adj2" fmla="val 23013"/>
              <a:gd name="adj3" fmla="val 22501"/>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20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2000"/>
                                        <p:tgtEl>
                                          <p:spTgt spid="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20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2000"/>
                                        <p:tgtEl>
                                          <p:spTgt spid="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2000"/>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2000"/>
                                        <p:tgtEl>
                                          <p:spTgt spid="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2000"/>
                                        <p:tgtEl>
                                          <p:spTgt spid="3">
                                            <p:txEl>
                                              <p:pRg st="5" end="5"/>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Effect transition="in" filter="fade">
                                      <p:cBhvr>
                                        <p:cTn id="5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allAtOnce"/>
      <p:bldP spid="6" grpId="0" build="allAtOnce"/>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936104"/>
          </a:xfrm>
        </p:spPr>
        <p:txBody>
          <a:bodyPr>
            <a:normAutofit/>
          </a:bodyPr>
          <a:lstStyle/>
          <a:p>
            <a:pPr algn="ctr"/>
            <a:r>
              <a:rPr lang="en-IE" dirty="0" smtClean="0"/>
              <a:t>BRIDGEBUILDER</a:t>
            </a:r>
            <a:endParaRPr lang="en-IE" dirty="0"/>
          </a:p>
        </p:txBody>
      </p:sp>
      <p:sp>
        <p:nvSpPr>
          <p:cNvPr id="4" name="Text Placeholder 3"/>
          <p:cNvSpPr>
            <a:spLocks noGrp="1"/>
          </p:cNvSpPr>
          <p:nvPr>
            <p:ph type="body" idx="1"/>
          </p:nvPr>
        </p:nvSpPr>
        <p:spPr/>
        <p:txBody>
          <a:bodyPr/>
          <a:lstStyle/>
          <a:p>
            <a:pPr algn="ctr"/>
            <a:r>
              <a:rPr lang="en-IE" sz="4400" dirty="0" smtClean="0"/>
              <a:t>          IS</a:t>
            </a:r>
            <a:r>
              <a:rPr lang="en-IE" dirty="0" smtClean="0"/>
              <a:t>					</a:t>
            </a:r>
            <a:endParaRPr lang="en-IE" dirty="0"/>
          </a:p>
        </p:txBody>
      </p:sp>
      <p:sp>
        <p:nvSpPr>
          <p:cNvPr id="6" name="Text Placeholder 5"/>
          <p:cNvSpPr>
            <a:spLocks noGrp="1"/>
          </p:cNvSpPr>
          <p:nvPr>
            <p:ph type="body" sz="half" idx="3"/>
          </p:nvPr>
        </p:nvSpPr>
        <p:spPr/>
        <p:txBody>
          <a:bodyPr>
            <a:normAutofit lnSpcReduction="10000"/>
          </a:bodyPr>
          <a:lstStyle/>
          <a:p>
            <a:r>
              <a:rPr lang="en-IE" sz="4400" dirty="0" smtClean="0"/>
              <a:t>       IS NOT</a:t>
            </a:r>
          </a:p>
          <a:p>
            <a:endParaRPr lang="en-IE" dirty="0"/>
          </a:p>
        </p:txBody>
      </p:sp>
      <p:sp>
        <p:nvSpPr>
          <p:cNvPr id="5" name="Content Placeholder 4"/>
          <p:cNvSpPr>
            <a:spLocks noGrp="1"/>
          </p:cNvSpPr>
          <p:nvPr>
            <p:ph sz="quarter" idx="2"/>
          </p:nvPr>
        </p:nvSpPr>
        <p:spPr/>
        <p:txBody>
          <a:bodyPr/>
          <a:lstStyle/>
          <a:p>
            <a:r>
              <a:rPr lang="en-IE" dirty="0" smtClean="0"/>
              <a:t>Positive</a:t>
            </a:r>
          </a:p>
          <a:p>
            <a:r>
              <a:rPr lang="en-IE" dirty="0" smtClean="0"/>
              <a:t>Keeps an open mind</a:t>
            </a:r>
          </a:p>
          <a:p>
            <a:r>
              <a:rPr lang="en-IE" dirty="0" smtClean="0"/>
              <a:t>Not afraid to fail</a:t>
            </a:r>
          </a:p>
          <a:p>
            <a:r>
              <a:rPr lang="en-IE" dirty="0" smtClean="0"/>
              <a:t>Tries, tries and tries again</a:t>
            </a:r>
          </a:p>
          <a:p>
            <a:r>
              <a:rPr lang="en-IE" dirty="0" smtClean="0"/>
              <a:t>Asks people for ideas</a:t>
            </a:r>
          </a:p>
          <a:p>
            <a:r>
              <a:rPr lang="en-IE" dirty="0" smtClean="0"/>
              <a:t>Is a new role for some people</a:t>
            </a:r>
          </a:p>
          <a:p>
            <a:r>
              <a:rPr lang="en-IE" dirty="0" smtClean="0"/>
              <a:t>Stands back and sees the bigger picture</a:t>
            </a:r>
          </a:p>
          <a:p>
            <a:pPr>
              <a:buNone/>
            </a:pPr>
            <a:endParaRPr lang="en-IE" dirty="0" smtClean="0"/>
          </a:p>
          <a:p>
            <a:pPr>
              <a:buNone/>
            </a:pPr>
            <a:endParaRPr lang="en-IE" dirty="0"/>
          </a:p>
        </p:txBody>
      </p:sp>
      <p:sp>
        <p:nvSpPr>
          <p:cNvPr id="7" name="Content Placeholder 6"/>
          <p:cNvSpPr>
            <a:spLocks noGrp="1"/>
          </p:cNvSpPr>
          <p:nvPr>
            <p:ph sz="quarter" idx="4"/>
          </p:nvPr>
        </p:nvSpPr>
        <p:spPr/>
        <p:txBody>
          <a:bodyPr/>
          <a:lstStyle/>
          <a:p>
            <a:r>
              <a:rPr lang="en-IE" dirty="0" smtClean="0"/>
              <a:t>Negative</a:t>
            </a:r>
          </a:p>
          <a:p>
            <a:r>
              <a:rPr lang="en-IE" dirty="0" smtClean="0"/>
              <a:t>Limited by organisational constraints</a:t>
            </a:r>
          </a:p>
          <a:p>
            <a:r>
              <a:rPr lang="en-IE" dirty="0" smtClean="0"/>
              <a:t>Gives up easily or says “we tried that before and it didn’t work”</a:t>
            </a:r>
          </a:p>
          <a:p>
            <a:r>
              <a:rPr lang="en-IE" dirty="0" smtClean="0"/>
              <a:t>Someone who works in isolation</a:t>
            </a:r>
          </a:p>
          <a:p>
            <a:r>
              <a:rPr lang="en-IE" dirty="0" smtClean="0"/>
              <a:t>Just about caring</a:t>
            </a:r>
          </a:p>
          <a:p>
            <a:endParaRPr lang="en-IE" dirty="0" smtClean="0"/>
          </a:p>
          <a:p>
            <a:endParaRPr lang="en-IE" dirty="0" smtClean="0"/>
          </a:p>
          <a:p>
            <a:pPr>
              <a:buNone/>
            </a:pPr>
            <a:endParaRPr lang="en-I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dirty="0" smtClean="0"/>
              <a:t>        Changing your mind…</a:t>
            </a:r>
            <a:endParaRPr lang="en-IE" dirty="0"/>
          </a:p>
        </p:txBody>
      </p:sp>
      <p:sp>
        <p:nvSpPr>
          <p:cNvPr id="3" name="Content Placeholder 2"/>
          <p:cNvSpPr>
            <a:spLocks noGrp="1"/>
          </p:cNvSpPr>
          <p:nvPr>
            <p:ph idx="1"/>
          </p:nvPr>
        </p:nvSpPr>
        <p:spPr>
          <a:xfrm>
            <a:off x="457200" y="1935480"/>
            <a:ext cx="8229600" cy="4589864"/>
          </a:xfrm>
        </p:spPr>
        <p:txBody>
          <a:bodyPr>
            <a:normAutofit fontScale="92500" lnSpcReduction="10000"/>
          </a:bodyPr>
          <a:lstStyle/>
          <a:p>
            <a:r>
              <a:rPr lang="en-IE" dirty="0" smtClean="0"/>
              <a:t>Mary decided that she would like to do some voluntary work so she started volunteering for her local church. She agreed that she will sweep the floor and put fresh water in the vases every week. She promised the woman who works in the church that she would be there every week to do the cleaning. She went twice and did a fantastic job…the place was sparkling! </a:t>
            </a:r>
          </a:p>
          <a:p>
            <a:pPr marL="0" indent="0">
              <a:buNone/>
            </a:pPr>
            <a:endParaRPr lang="en-IE" dirty="0" smtClean="0"/>
          </a:p>
          <a:p>
            <a:pPr>
              <a:buFont typeface="Arial" pitchFamily="34" charset="0"/>
              <a:buChar char="•"/>
            </a:pPr>
            <a:r>
              <a:rPr lang="en-IE" dirty="0" smtClean="0"/>
              <a:t>Now she has changed her mind and doesn’t want to go anymore…what should she do?</a:t>
            </a:r>
          </a:p>
          <a:p>
            <a:pPr marL="0" indent="0">
              <a:buNone/>
            </a:pPr>
            <a:endParaRPr lang="en-IE" dirty="0" smtClean="0"/>
          </a:p>
          <a:p>
            <a:r>
              <a:rPr lang="en-IE" dirty="0" smtClean="0"/>
              <a:t>What should her team partner do?</a:t>
            </a:r>
            <a:endParaRPr lang="en-IE" dirty="0"/>
          </a:p>
        </p:txBody>
      </p:sp>
      <p:pic>
        <p:nvPicPr>
          <p:cNvPr id="41986" name="Picture 2" descr="http://2.bp.blogspot.com/-w8XFfKEGcBg/TtE5ESd1b0I/AAAAAAAAABo/FmqIC2IX_t8/s1600/ChangingMinds.jpg"/>
          <p:cNvPicPr>
            <a:picLocks noChangeAspect="1" noChangeArrowheads="1"/>
          </p:cNvPicPr>
          <p:nvPr/>
        </p:nvPicPr>
        <p:blipFill>
          <a:blip r:embed="rId3" cstate="print"/>
          <a:srcRect/>
          <a:stretch>
            <a:fillRect/>
          </a:stretch>
        </p:blipFill>
        <p:spPr bwMode="auto">
          <a:xfrm rot="20847039">
            <a:off x="417249" y="121677"/>
            <a:ext cx="1303499" cy="166881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No Transport!!!!</a:t>
            </a:r>
            <a:endParaRPr lang="en-IE" dirty="0"/>
          </a:p>
        </p:txBody>
      </p:sp>
      <p:sp>
        <p:nvSpPr>
          <p:cNvPr id="5" name="Content Placeholder 4"/>
          <p:cNvSpPr>
            <a:spLocks noGrp="1"/>
          </p:cNvSpPr>
          <p:nvPr>
            <p:ph sz="quarter" idx="2"/>
          </p:nvPr>
        </p:nvSpPr>
        <p:spPr>
          <a:xfrm>
            <a:off x="457200" y="2204864"/>
            <a:ext cx="8219256" cy="4155456"/>
          </a:xfrm>
        </p:spPr>
        <p:txBody>
          <a:bodyPr>
            <a:normAutofit/>
          </a:bodyPr>
          <a:lstStyle/>
          <a:p>
            <a:pPr>
              <a:buNone/>
            </a:pPr>
            <a:r>
              <a:rPr lang="en-IE" dirty="0" smtClean="0"/>
              <a:t>	Zara is the TEAM LEADER.  She wants to join a dance class that runs twice a week in her Community in the evenings.  She has been advised that there is no transport available from the house to bring her there.</a:t>
            </a:r>
          </a:p>
          <a:p>
            <a:pPr>
              <a:buNone/>
            </a:pPr>
            <a:endParaRPr lang="en-IE" dirty="0" smtClean="0"/>
          </a:p>
          <a:p>
            <a:pPr>
              <a:buNone/>
            </a:pPr>
            <a:endParaRPr lang="en-IE" dirty="0" smtClean="0"/>
          </a:p>
          <a:p>
            <a:r>
              <a:rPr lang="en-IE" dirty="0" smtClean="0"/>
              <a:t>What can Zara do about this transport issue?</a:t>
            </a:r>
          </a:p>
          <a:p>
            <a:pPr>
              <a:buNone/>
            </a:pPr>
            <a:endParaRPr lang="en-IE" dirty="0" smtClean="0"/>
          </a:p>
          <a:p>
            <a:r>
              <a:rPr lang="en-IE" dirty="0" smtClean="0"/>
              <a:t>What should her TEAM PARTNER do to help Zara?</a:t>
            </a:r>
          </a:p>
          <a:p>
            <a:pPr>
              <a:buNone/>
            </a:pPr>
            <a:endParaRPr lang="en-IE" dirty="0" smtClean="0"/>
          </a:p>
          <a:p>
            <a:pPr>
              <a:buNone/>
            </a:pPr>
            <a:endParaRPr lang="en-IE" dirty="0" smtClean="0"/>
          </a:p>
          <a:p>
            <a:pPr>
              <a:buNone/>
            </a:pPr>
            <a:endParaRPr lang="en-IE" dirty="0" smtClean="0"/>
          </a:p>
        </p:txBody>
      </p:sp>
      <p:pic>
        <p:nvPicPr>
          <p:cNvPr id="6146" name="Picture 2" descr="http://povertychallenge.21publish.com/pub/P/PovertyChallenge/L/LeahMoore/NoCar.jpg"/>
          <p:cNvPicPr>
            <a:picLocks noChangeAspect="1" noChangeArrowheads="1"/>
          </p:cNvPicPr>
          <p:nvPr/>
        </p:nvPicPr>
        <p:blipFill>
          <a:blip r:embed="rId3" cstate="print"/>
          <a:srcRect/>
          <a:stretch>
            <a:fillRect/>
          </a:stretch>
        </p:blipFill>
        <p:spPr bwMode="auto">
          <a:xfrm rot="887524">
            <a:off x="6134800" y="194646"/>
            <a:ext cx="1752228" cy="1752229"/>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dirty="0" smtClean="0"/>
              <a:t>NEW FRIENDS</a:t>
            </a:r>
            <a:endParaRPr lang="en-IE" dirty="0"/>
          </a:p>
        </p:txBody>
      </p:sp>
      <p:sp>
        <p:nvSpPr>
          <p:cNvPr id="5" name="Content Placeholder 4"/>
          <p:cNvSpPr>
            <a:spLocks noGrp="1"/>
          </p:cNvSpPr>
          <p:nvPr>
            <p:ph sz="quarter" idx="2"/>
          </p:nvPr>
        </p:nvSpPr>
        <p:spPr>
          <a:xfrm>
            <a:off x="457200" y="2060848"/>
            <a:ext cx="8003232" cy="4299472"/>
          </a:xfrm>
        </p:spPr>
        <p:txBody>
          <a:bodyPr/>
          <a:lstStyle/>
          <a:p>
            <a:pPr marL="0" indent="0">
              <a:buNone/>
            </a:pPr>
            <a:endParaRPr lang="en-IE" dirty="0" smtClean="0"/>
          </a:p>
          <a:p>
            <a:pPr marL="0" indent="0">
              <a:buNone/>
            </a:pPr>
            <a:r>
              <a:rPr lang="en-IE" dirty="0" smtClean="0"/>
              <a:t>Jim is the TEAM LEADER and has decided that he wants to meet new friends who love Manchester United. He would like to be friends with other Manchester United Football fans. He found out that there is a supporters club where the fans meet every Saturday afternoon to watch football, have a drink or two and chat about the football. </a:t>
            </a:r>
          </a:p>
          <a:p>
            <a:endParaRPr lang="en-IE" dirty="0"/>
          </a:p>
          <a:p>
            <a:r>
              <a:rPr lang="en-IE" dirty="0" smtClean="0"/>
              <a:t>This sounded great to him….what should he do next?</a:t>
            </a:r>
          </a:p>
          <a:p>
            <a:r>
              <a:rPr lang="en-IE" dirty="0" smtClean="0"/>
              <a:t>What should his team partner do?</a:t>
            </a:r>
          </a:p>
          <a:p>
            <a:endParaRPr lang="en-IE" dirty="0" smtClean="0"/>
          </a:p>
        </p:txBody>
      </p:sp>
      <p:pic>
        <p:nvPicPr>
          <p:cNvPr id="39938" name="Picture 2" descr="http://www.dizzypigbbq.com/images/CompetitionPics/11JackDaniels/newFriends.jpg"/>
          <p:cNvPicPr>
            <a:picLocks noChangeAspect="1" noChangeArrowheads="1"/>
          </p:cNvPicPr>
          <p:nvPr/>
        </p:nvPicPr>
        <p:blipFill>
          <a:blip r:embed="rId3" cstate="print"/>
          <a:srcRect/>
          <a:stretch>
            <a:fillRect/>
          </a:stretch>
        </p:blipFill>
        <p:spPr bwMode="auto">
          <a:xfrm rot="766754">
            <a:off x="844014" y="335817"/>
            <a:ext cx="1512168" cy="1620054"/>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Looking for a New Job</a:t>
            </a:r>
            <a:endParaRPr lang="en-IE" dirty="0"/>
          </a:p>
        </p:txBody>
      </p:sp>
      <p:sp>
        <p:nvSpPr>
          <p:cNvPr id="5" name="Content Placeholder 4"/>
          <p:cNvSpPr>
            <a:spLocks noGrp="1"/>
          </p:cNvSpPr>
          <p:nvPr>
            <p:ph sz="quarter" idx="2"/>
          </p:nvPr>
        </p:nvSpPr>
        <p:spPr>
          <a:xfrm>
            <a:off x="395536" y="2132856"/>
            <a:ext cx="8219256" cy="4443488"/>
          </a:xfrm>
        </p:spPr>
        <p:txBody>
          <a:bodyPr/>
          <a:lstStyle/>
          <a:p>
            <a:pPr>
              <a:buNone/>
            </a:pPr>
            <a:r>
              <a:rPr lang="en-IE" dirty="0" smtClean="0"/>
              <a:t>	Damien is the TEAM LEADER.  He wants to find a new job in his Community.  His dream job is working in a supermarket for 4 hours every week.  </a:t>
            </a:r>
          </a:p>
          <a:p>
            <a:pPr>
              <a:buNone/>
            </a:pPr>
            <a:endParaRPr lang="en-IE" dirty="0" smtClean="0"/>
          </a:p>
          <a:p>
            <a:pPr>
              <a:buNone/>
            </a:pPr>
            <a:endParaRPr lang="en-IE" dirty="0" smtClean="0"/>
          </a:p>
          <a:p>
            <a:pPr>
              <a:buFont typeface="Arial" pitchFamily="34" charset="0"/>
              <a:buChar char="•"/>
            </a:pPr>
            <a:r>
              <a:rPr lang="en-IE" dirty="0" smtClean="0"/>
              <a:t>What should Damien do to find his new job?</a:t>
            </a:r>
          </a:p>
          <a:p>
            <a:pPr>
              <a:buNone/>
            </a:pPr>
            <a:endParaRPr lang="en-IE" dirty="0" smtClean="0"/>
          </a:p>
          <a:p>
            <a:r>
              <a:rPr lang="en-IE" dirty="0" smtClean="0"/>
              <a:t>What should his TEAM PARTNER do to help Damien?</a:t>
            </a:r>
          </a:p>
          <a:p>
            <a:pPr>
              <a:buNone/>
            </a:pPr>
            <a:endParaRPr lang="en-IE" dirty="0" smtClean="0"/>
          </a:p>
          <a:p>
            <a:pPr>
              <a:buNone/>
            </a:pPr>
            <a:endParaRPr lang="en-IE" dirty="0" smtClean="0"/>
          </a:p>
        </p:txBody>
      </p:sp>
      <p:pic>
        <p:nvPicPr>
          <p:cNvPr id="4098" name="Picture 2" descr="http://ulyssesspellman.com/wp-content/uploads/2011/08/job_search_strategy.jpg"/>
          <p:cNvPicPr>
            <a:picLocks noChangeAspect="1" noChangeArrowheads="1"/>
          </p:cNvPicPr>
          <p:nvPr/>
        </p:nvPicPr>
        <p:blipFill>
          <a:blip r:embed="rId3" cstate="print"/>
          <a:srcRect/>
          <a:stretch>
            <a:fillRect/>
          </a:stretch>
        </p:blipFill>
        <p:spPr bwMode="auto">
          <a:xfrm rot="1123513">
            <a:off x="6876256" y="188640"/>
            <a:ext cx="1872208" cy="172243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EVALUATION FORMS</a:t>
            </a:r>
            <a:endParaRPr lang="en-IE" dirty="0"/>
          </a:p>
        </p:txBody>
      </p:sp>
      <p:sp>
        <p:nvSpPr>
          <p:cNvPr id="3" name="Content Placeholder 2"/>
          <p:cNvSpPr>
            <a:spLocks noGrp="1"/>
          </p:cNvSpPr>
          <p:nvPr>
            <p:ph idx="1"/>
          </p:nvPr>
        </p:nvSpPr>
        <p:spPr/>
        <p:txBody>
          <a:bodyPr/>
          <a:lstStyle/>
          <a:p>
            <a:r>
              <a:rPr lang="en-IE" dirty="0" smtClean="0"/>
              <a:t>Please take next 15 minutes to complete the EVALUATION FORMS.</a:t>
            </a:r>
          </a:p>
          <a:p>
            <a:pPr>
              <a:buNone/>
            </a:pPr>
            <a:endParaRPr lang="en-IE" dirty="0" smtClean="0"/>
          </a:p>
          <a:p>
            <a:pPr>
              <a:buNone/>
            </a:pPr>
            <a:endParaRPr lang="en-IE" dirty="0" smtClean="0"/>
          </a:p>
          <a:p>
            <a:pPr>
              <a:buNone/>
            </a:pPr>
            <a:r>
              <a:rPr lang="en-IE" dirty="0" smtClean="0"/>
              <a:t>		THANK YOU!</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REMINDER TO TEAMS</a:t>
            </a:r>
            <a:endParaRPr lang="en-IE" dirty="0"/>
          </a:p>
        </p:txBody>
      </p:sp>
      <p:sp>
        <p:nvSpPr>
          <p:cNvPr id="3" name="Content Placeholder 2"/>
          <p:cNvSpPr>
            <a:spLocks noGrp="1"/>
          </p:cNvSpPr>
          <p:nvPr>
            <p:ph idx="1"/>
          </p:nvPr>
        </p:nvSpPr>
        <p:spPr/>
        <p:txBody>
          <a:bodyPr>
            <a:normAutofit fontScale="92500"/>
          </a:bodyPr>
          <a:lstStyle/>
          <a:p>
            <a:r>
              <a:rPr lang="en-IE" dirty="0" smtClean="0"/>
              <a:t>MAPS NEED TO BE ACCESSIBLE AND COMPLETED IN PARTNERSHIP WITH EACHOTHER.</a:t>
            </a:r>
          </a:p>
          <a:p>
            <a:endParaRPr lang="en-IE" dirty="0" smtClean="0"/>
          </a:p>
          <a:p>
            <a:r>
              <a:rPr lang="en-IE" dirty="0" smtClean="0"/>
              <a:t>THE COMMUNITY MAP NEEDS TO HAVE A MIXTURE OF WHAT THE TEAM LEADER DOES NOW AND WHAT YOU WISH TO DO IN THE FUTURE.</a:t>
            </a:r>
          </a:p>
          <a:p>
            <a:endParaRPr lang="en-IE" dirty="0" smtClean="0"/>
          </a:p>
          <a:p>
            <a:r>
              <a:rPr lang="en-IE" dirty="0" smtClean="0"/>
              <a:t>THE NETWORK MAP NEEDS TO INCLUDE PEOPLE YOU KNOW NOW AND PEOPLE YOU WILL NEED TO SPEAK TO ABOUT YOUR GOALS IN THE FUTURE.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pPr algn="ctr"/>
            <a:r>
              <a:rPr lang="en-IE" dirty="0" smtClean="0"/>
              <a:t>Today’s Line Up</a:t>
            </a:r>
            <a:endParaRPr lang="en-IE" dirty="0"/>
          </a:p>
        </p:txBody>
      </p:sp>
      <p:sp>
        <p:nvSpPr>
          <p:cNvPr id="3" name="Content Placeholder 2"/>
          <p:cNvSpPr>
            <a:spLocks noGrp="1"/>
          </p:cNvSpPr>
          <p:nvPr>
            <p:ph idx="1"/>
          </p:nvPr>
        </p:nvSpPr>
        <p:spPr>
          <a:xfrm>
            <a:off x="395536" y="1412776"/>
            <a:ext cx="8229600" cy="4661872"/>
          </a:xfrm>
        </p:spPr>
        <p:txBody>
          <a:bodyPr>
            <a:normAutofit fontScale="55000" lnSpcReduction="20000"/>
          </a:bodyPr>
          <a:lstStyle/>
          <a:p>
            <a:pPr>
              <a:buNone/>
            </a:pPr>
            <a:endParaRPr lang="en-IE" dirty="0" smtClean="0"/>
          </a:p>
          <a:p>
            <a:pPr>
              <a:buNone/>
            </a:pPr>
            <a:endParaRPr lang="en-IE" dirty="0" smtClean="0"/>
          </a:p>
          <a:p>
            <a:r>
              <a:rPr lang="en-IE" dirty="0" smtClean="0"/>
              <a:t>What does the word “BARRIER” mean and what are examples of “Barriers”?</a:t>
            </a:r>
          </a:p>
          <a:p>
            <a:pPr>
              <a:buNone/>
            </a:pPr>
            <a:endParaRPr lang="en-IE" dirty="0" smtClean="0"/>
          </a:p>
          <a:p>
            <a:r>
              <a:rPr lang="en-IE" dirty="0" smtClean="0"/>
              <a:t>Partnership Activity – </a:t>
            </a:r>
            <a:r>
              <a:rPr lang="en-IE" dirty="0" smtClean="0"/>
              <a:t>		</a:t>
            </a:r>
            <a:r>
              <a:rPr lang="en-IE" dirty="0" smtClean="0"/>
              <a:t>Select </a:t>
            </a:r>
            <a:r>
              <a:rPr lang="en-IE" dirty="0" smtClean="0"/>
              <a:t>1 goal </a:t>
            </a:r>
          </a:p>
          <a:p>
            <a:pPr>
              <a:buNone/>
            </a:pPr>
            <a:r>
              <a:rPr lang="en-IE" dirty="0" smtClean="0"/>
              <a:t>					Outline barriers</a:t>
            </a:r>
          </a:p>
          <a:p>
            <a:pPr>
              <a:buNone/>
            </a:pPr>
            <a:r>
              <a:rPr lang="en-IE" dirty="0" smtClean="0"/>
              <a:t>					Outline possible solutions</a:t>
            </a:r>
          </a:p>
          <a:p>
            <a:pPr>
              <a:buNone/>
            </a:pPr>
            <a:r>
              <a:rPr lang="en-IE" dirty="0" smtClean="0"/>
              <a:t>					</a:t>
            </a:r>
            <a:endParaRPr lang="en-IE" dirty="0" smtClean="0"/>
          </a:p>
          <a:p>
            <a:pPr>
              <a:buNone/>
            </a:pPr>
            <a:endParaRPr lang="en-IE" dirty="0" smtClean="0"/>
          </a:p>
          <a:p>
            <a:r>
              <a:rPr lang="en-IE" dirty="0" smtClean="0"/>
              <a:t>Responsibilities </a:t>
            </a:r>
            <a:r>
              <a:rPr lang="en-IE" dirty="0" smtClean="0"/>
              <a:t>	-	</a:t>
            </a:r>
            <a:r>
              <a:rPr lang="en-IE" dirty="0" smtClean="0"/>
              <a:t>	Team </a:t>
            </a:r>
            <a:r>
              <a:rPr lang="en-IE" dirty="0" smtClean="0"/>
              <a:t>Leaders</a:t>
            </a:r>
          </a:p>
          <a:p>
            <a:pPr>
              <a:buNone/>
            </a:pPr>
            <a:r>
              <a:rPr lang="en-IE" dirty="0" smtClean="0"/>
              <a:t>					Team Partners</a:t>
            </a:r>
          </a:p>
          <a:p>
            <a:pPr>
              <a:buNone/>
            </a:pPr>
            <a:endParaRPr lang="en-IE" dirty="0" smtClean="0"/>
          </a:p>
          <a:p>
            <a:r>
              <a:rPr lang="en-IE" dirty="0" smtClean="0"/>
              <a:t>What is a bridge-builder?</a:t>
            </a:r>
          </a:p>
          <a:p>
            <a:endParaRPr lang="en-IE" dirty="0" smtClean="0"/>
          </a:p>
          <a:p>
            <a:r>
              <a:rPr lang="en-IE" dirty="0" smtClean="0"/>
              <a:t>Group Work – Case Studies</a:t>
            </a:r>
            <a:endParaRPr lang="en-IE" dirty="0" smtClean="0"/>
          </a:p>
          <a:p>
            <a:pPr>
              <a:buNone/>
            </a:pPr>
            <a:r>
              <a:rPr lang="en-IE" dirty="0" smtClean="0"/>
              <a:t> </a:t>
            </a:r>
          </a:p>
          <a:p>
            <a:r>
              <a:rPr lang="en-IE" dirty="0" smtClean="0"/>
              <a:t>Evaluation </a:t>
            </a:r>
            <a:r>
              <a:rPr lang="en-IE" dirty="0" smtClean="0"/>
              <a:t>Forms</a:t>
            </a:r>
          </a:p>
          <a:p>
            <a:endParaRPr lang="en-IE" dirty="0" smtClean="0"/>
          </a:p>
          <a:p>
            <a:r>
              <a:rPr lang="en-IE" dirty="0" smtClean="0"/>
              <a:t>Reminders for Team Partners (Assignment / Project) and Team Leaders (Journals)</a:t>
            </a:r>
          </a:p>
          <a:p>
            <a:endParaRPr lang="en-IE" dirty="0" smtClean="0"/>
          </a:p>
          <a:p>
            <a:r>
              <a:rPr lang="en-IE" dirty="0" smtClean="0"/>
              <a:t>THE LAST WORD…….</a:t>
            </a:r>
            <a:endParaRPr lang="en-IE" dirty="0" smtClean="0"/>
          </a:p>
          <a:p>
            <a:pPr>
              <a:buNone/>
            </a:pPr>
            <a:endParaRPr lang="en-IE" dirty="0"/>
          </a:p>
          <a:p>
            <a:pPr>
              <a:buNone/>
            </a:pPr>
            <a:endParaRPr lang="en-IE"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REMINDER TO TEAM PARTNERS</a:t>
            </a:r>
            <a:endParaRPr lang="en-IE" dirty="0"/>
          </a:p>
        </p:txBody>
      </p:sp>
      <p:sp>
        <p:nvSpPr>
          <p:cNvPr id="3" name="Content Placeholder 2"/>
          <p:cNvSpPr>
            <a:spLocks noGrp="1"/>
          </p:cNvSpPr>
          <p:nvPr>
            <p:ph idx="1"/>
          </p:nvPr>
        </p:nvSpPr>
        <p:spPr/>
        <p:txBody>
          <a:bodyPr>
            <a:normAutofit fontScale="92500"/>
          </a:bodyPr>
          <a:lstStyle/>
          <a:p>
            <a:r>
              <a:rPr lang="en-IE" dirty="0" smtClean="0"/>
              <a:t>Assignment (40%)</a:t>
            </a:r>
          </a:p>
          <a:p>
            <a:pPr lvl="1"/>
            <a:r>
              <a:rPr lang="en-IE" dirty="0" smtClean="0"/>
              <a:t>Copies of 3 Mapping Tools – Capacity Inventory, Network Mapping Tool and Community Mapping Information Tool.</a:t>
            </a:r>
          </a:p>
          <a:p>
            <a:pPr lvl="1"/>
            <a:r>
              <a:rPr lang="en-IE" dirty="0" smtClean="0"/>
              <a:t>2 ACTUAL MAPS – Network Map and Community Map – made in partnership with Team Leader and as accessible as possible.</a:t>
            </a:r>
          </a:p>
          <a:p>
            <a:pPr lvl="1"/>
            <a:r>
              <a:rPr lang="en-IE" dirty="0" smtClean="0"/>
              <a:t>Consent Form</a:t>
            </a:r>
          </a:p>
          <a:p>
            <a:pPr lvl="1"/>
            <a:r>
              <a:rPr lang="en-IE" dirty="0" smtClean="0"/>
              <a:t>5 Written Sections – you must have a written account of every section not just MAPS for section 3 &amp; 4.</a:t>
            </a:r>
          </a:p>
          <a:p>
            <a:pPr lvl="1"/>
            <a:r>
              <a:rPr lang="en-IE" dirty="0" smtClean="0"/>
              <a:t>PPS NUMBER AND DATE OF BIRTH ON COVER PAGE!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REMINDER TO TEAM PARTNERS</a:t>
            </a:r>
            <a:endParaRPr lang="en-IE" dirty="0"/>
          </a:p>
        </p:txBody>
      </p:sp>
      <p:sp>
        <p:nvSpPr>
          <p:cNvPr id="3" name="Content Placeholder 2"/>
          <p:cNvSpPr>
            <a:spLocks noGrp="1"/>
          </p:cNvSpPr>
          <p:nvPr>
            <p:ph idx="1"/>
          </p:nvPr>
        </p:nvSpPr>
        <p:spPr/>
        <p:txBody>
          <a:bodyPr>
            <a:normAutofit fontScale="92500" lnSpcReduction="10000"/>
          </a:bodyPr>
          <a:lstStyle/>
          <a:p>
            <a:r>
              <a:rPr lang="en-IE" dirty="0" smtClean="0"/>
              <a:t>Project (60%)</a:t>
            </a:r>
          </a:p>
          <a:p>
            <a:pPr lvl="1"/>
            <a:r>
              <a:rPr lang="en-IE" dirty="0" smtClean="0"/>
              <a:t>Copies of 3 Mapping Tools – Capacity Inventory, Network Mapping Tool and Community Mapping Information Tool. </a:t>
            </a:r>
            <a:r>
              <a:rPr lang="en-IE" b="1" dirty="0" smtClean="0"/>
              <a:t>IF THEY HAVE CHANGED SINCE SUBMITTING THE ASSIGNMENT.</a:t>
            </a:r>
          </a:p>
          <a:p>
            <a:pPr lvl="1"/>
            <a:r>
              <a:rPr lang="en-IE" dirty="0" smtClean="0"/>
              <a:t>2 ACTUAL MAPS – Network Map and Community Map – made in partnership with Team Leader and as accessible as possible. </a:t>
            </a:r>
            <a:r>
              <a:rPr lang="en-IE" b="1" dirty="0" smtClean="0"/>
              <a:t>IF THEY HAVE CHANGED SINCE SUBMITTING THE ASSIGNMENT.</a:t>
            </a:r>
          </a:p>
          <a:p>
            <a:pPr lvl="1"/>
            <a:r>
              <a:rPr lang="en-IE" dirty="0" smtClean="0"/>
              <a:t>COMMUNITY INCLUSION ACTION PLAN</a:t>
            </a:r>
          </a:p>
          <a:p>
            <a:pPr lvl="1"/>
            <a:r>
              <a:rPr lang="en-IE" dirty="0" smtClean="0"/>
              <a:t>10 Written Sections – you must have a written account of every section not just MAPS for section 8.</a:t>
            </a:r>
          </a:p>
          <a:p>
            <a:pPr lvl="1">
              <a:buNone/>
            </a:pPr>
            <a:endParaRPr lang="en-IE"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REMINDER TO TEAM LEADERS</a:t>
            </a:r>
            <a:endParaRPr lang="en-IE" dirty="0"/>
          </a:p>
        </p:txBody>
      </p:sp>
      <p:sp>
        <p:nvSpPr>
          <p:cNvPr id="3" name="Content Placeholder 2"/>
          <p:cNvSpPr>
            <a:spLocks noGrp="1"/>
          </p:cNvSpPr>
          <p:nvPr>
            <p:ph idx="1"/>
          </p:nvPr>
        </p:nvSpPr>
        <p:spPr/>
        <p:txBody>
          <a:bodyPr>
            <a:normAutofit fontScale="92500"/>
          </a:bodyPr>
          <a:lstStyle/>
          <a:p>
            <a:pPr lvl="1">
              <a:buNone/>
            </a:pPr>
            <a:r>
              <a:rPr lang="en-IE" sz="3200" b="1" dirty="0" smtClean="0"/>
              <a:t>JOURNAL</a:t>
            </a:r>
          </a:p>
          <a:p>
            <a:pPr lvl="1">
              <a:buNone/>
            </a:pPr>
            <a:endParaRPr lang="en-IE" sz="3200" b="1" dirty="0" smtClean="0"/>
          </a:p>
          <a:p>
            <a:pPr lvl="1">
              <a:buNone/>
            </a:pPr>
            <a:r>
              <a:rPr lang="en-IE" sz="3200" b="1" dirty="0" smtClean="0"/>
              <a:t>FETAC LEVEL 1 – LISTENING &amp; SPEAKING</a:t>
            </a:r>
          </a:p>
          <a:p>
            <a:pPr lvl="1">
              <a:buNone/>
            </a:pPr>
            <a:endParaRPr lang="en-IE" sz="3200" b="1" dirty="0" smtClean="0"/>
          </a:p>
          <a:p>
            <a:pPr lvl="1">
              <a:buNone/>
            </a:pPr>
            <a:r>
              <a:rPr lang="en-IE" sz="3200" b="1" dirty="0" smtClean="0"/>
              <a:t>6 LEARNING OUTCOMES MUST BE DONE!</a:t>
            </a:r>
          </a:p>
          <a:p>
            <a:pPr lvl="1">
              <a:buNone/>
            </a:pPr>
            <a:endParaRPr lang="en-IE" sz="3200" b="1" dirty="0" smtClean="0"/>
          </a:p>
          <a:p>
            <a:pPr lvl="1">
              <a:buNone/>
            </a:pPr>
            <a:r>
              <a:rPr lang="en-IE" sz="3200" b="1" dirty="0" smtClean="0"/>
              <a:t>PPS NUMBER AND DATE OF BIRTH ON COVER PAGE!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ANY FINAL WORDS?????</a:t>
            </a:r>
            <a:endParaRPr lang="en-IE" dirty="0"/>
          </a:p>
        </p:txBody>
      </p:sp>
      <p:sp>
        <p:nvSpPr>
          <p:cNvPr id="3" name="Content Placeholder 2"/>
          <p:cNvSpPr>
            <a:spLocks noGrp="1"/>
          </p:cNvSpPr>
          <p:nvPr>
            <p:ph idx="1"/>
          </p:nvPr>
        </p:nvSpPr>
        <p:spPr/>
        <p:txBody>
          <a:bodyPr>
            <a:normAutofit/>
          </a:bodyPr>
          <a:lstStyle/>
          <a:p>
            <a:pPr>
              <a:buNone/>
            </a:pPr>
            <a:endParaRPr lang="en-IE" sz="4800" dirty="0" smtClean="0"/>
          </a:p>
          <a:p>
            <a:pPr>
              <a:buNone/>
            </a:pPr>
            <a:r>
              <a:rPr lang="en-IE" sz="4800" dirty="0" smtClean="0"/>
              <a:t>TEAM LEADERS </a:t>
            </a:r>
          </a:p>
          <a:p>
            <a:pPr>
              <a:buNone/>
            </a:pPr>
            <a:r>
              <a:rPr lang="en-IE" sz="4800" dirty="0" smtClean="0"/>
              <a:t>&amp;</a:t>
            </a:r>
          </a:p>
          <a:p>
            <a:pPr>
              <a:buNone/>
            </a:pPr>
            <a:r>
              <a:rPr lang="en-IE" sz="4800" dirty="0" smtClean="0"/>
              <a:t> TEAM PARTNERS</a:t>
            </a:r>
          </a:p>
          <a:p>
            <a:pPr lvl="1">
              <a:buNone/>
            </a:pPr>
            <a:endParaRPr lang="en-IE"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dirty="0" smtClean="0"/>
              <a:t>THANK YOU </a:t>
            </a:r>
            <a:endParaRPr lang="en-IE" dirty="0"/>
          </a:p>
        </p:txBody>
      </p:sp>
      <p:sp>
        <p:nvSpPr>
          <p:cNvPr id="3" name="Content Placeholder 2"/>
          <p:cNvSpPr>
            <a:spLocks noGrp="1"/>
          </p:cNvSpPr>
          <p:nvPr>
            <p:ph idx="1"/>
          </p:nvPr>
        </p:nvSpPr>
        <p:spPr>
          <a:xfrm>
            <a:off x="467544" y="2204864"/>
            <a:ext cx="8229600" cy="4389120"/>
          </a:xfrm>
        </p:spPr>
        <p:txBody>
          <a:bodyPr/>
          <a:lstStyle/>
          <a:p>
            <a:pPr>
              <a:buNone/>
            </a:pPr>
            <a:r>
              <a:rPr lang="en-IE" dirty="0" smtClean="0"/>
              <a:t>For TAKING PART</a:t>
            </a:r>
          </a:p>
          <a:p>
            <a:pPr>
              <a:buNone/>
            </a:pPr>
            <a:endParaRPr lang="en-IE" dirty="0" smtClean="0"/>
          </a:p>
          <a:p>
            <a:pPr>
              <a:buNone/>
            </a:pPr>
            <a:r>
              <a:rPr lang="en-IE" dirty="0" smtClean="0"/>
              <a:t>For YOUR HONESTY</a:t>
            </a:r>
          </a:p>
          <a:p>
            <a:pPr>
              <a:buNone/>
            </a:pPr>
            <a:endParaRPr lang="en-IE" dirty="0" smtClean="0"/>
          </a:p>
          <a:p>
            <a:pPr>
              <a:buNone/>
            </a:pPr>
            <a:r>
              <a:rPr lang="en-IE" dirty="0" smtClean="0"/>
              <a:t>For SHARING YOUR JOURNEY</a:t>
            </a:r>
          </a:p>
          <a:p>
            <a:pPr>
              <a:buNone/>
            </a:pPr>
            <a:endParaRPr lang="en-IE" dirty="0" smtClean="0"/>
          </a:p>
          <a:p>
            <a:pPr>
              <a:buNone/>
            </a:pPr>
            <a:r>
              <a:rPr lang="en-IE" dirty="0" smtClean="0"/>
              <a:t>For BEING TEAM PLAYERS!!!!!</a:t>
            </a:r>
          </a:p>
          <a:p>
            <a:pPr>
              <a:buNone/>
            </a:pPr>
            <a:endParaRPr lang="en-IE" dirty="0" smtClean="0"/>
          </a:p>
          <a:p>
            <a:pPr>
              <a:buNone/>
            </a:pPr>
            <a:endParaRPr lang="en-I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Barriers????</a:t>
            </a:r>
            <a:endParaRPr lang="en-IE" dirty="0"/>
          </a:p>
        </p:txBody>
      </p:sp>
      <p:sp>
        <p:nvSpPr>
          <p:cNvPr id="3" name="Content Placeholder 2"/>
          <p:cNvSpPr>
            <a:spLocks noGrp="1"/>
          </p:cNvSpPr>
          <p:nvPr>
            <p:ph idx="1"/>
          </p:nvPr>
        </p:nvSpPr>
        <p:spPr>
          <a:xfrm>
            <a:off x="395536" y="2348880"/>
            <a:ext cx="8229600" cy="4389120"/>
          </a:xfrm>
        </p:spPr>
        <p:txBody>
          <a:bodyPr/>
          <a:lstStyle/>
          <a:p>
            <a:pPr>
              <a:buNone/>
            </a:pPr>
            <a:r>
              <a:rPr lang="en-IE" dirty="0" smtClean="0"/>
              <a:t>Team </a:t>
            </a:r>
            <a:r>
              <a:rPr lang="en-IE" dirty="0" smtClean="0"/>
              <a:t>Leaders (with support from Team Partners)</a:t>
            </a:r>
            <a:endParaRPr lang="en-IE" dirty="0" smtClean="0"/>
          </a:p>
          <a:p>
            <a:pPr>
              <a:buNone/>
            </a:pPr>
            <a:endParaRPr lang="en-IE" dirty="0"/>
          </a:p>
          <a:p>
            <a:pPr>
              <a:buNone/>
            </a:pPr>
            <a:r>
              <a:rPr lang="en-IE" dirty="0" smtClean="0"/>
              <a:t>What </a:t>
            </a:r>
            <a:r>
              <a:rPr lang="en-IE" dirty="0" smtClean="0"/>
              <a:t>does the word BARRIERS mean?</a:t>
            </a:r>
          </a:p>
          <a:p>
            <a:pPr>
              <a:buNone/>
            </a:pPr>
            <a:endParaRPr lang="en-IE" dirty="0" smtClean="0"/>
          </a:p>
          <a:p>
            <a:pPr>
              <a:buNone/>
            </a:pPr>
            <a:endParaRPr lang="en-IE" dirty="0" smtClean="0"/>
          </a:p>
          <a:p>
            <a:pPr>
              <a:buNone/>
            </a:pPr>
            <a:r>
              <a:rPr lang="en-IE" dirty="0" smtClean="0"/>
              <a:t>What examples can you give of BARRIERS?</a:t>
            </a:r>
            <a:endParaRPr lang="en-IE" dirty="0" smtClean="0"/>
          </a:p>
          <a:p>
            <a:pPr>
              <a:buNone/>
            </a:pPr>
            <a:endParaRPr lang="en-IE" dirty="0" smtClean="0"/>
          </a:p>
          <a:p>
            <a:pPr>
              <a:buNone/>
            </a:pPr>
            <a:r>
              <a:rPr lang="en-IE" dirty="0" smtClean="0"/>
              <a:t> </a:t>
            </a:r>
          </a:p>
          <a:p>
            <a:pPr>
              <a:buNone/>
            </a:pPr>
            <a:endParaRPr lang="en-IE" dirty="0"/>
          </a:p>
          <a:p>
            <a:pPr>
              <a:buNone/>
            </a:pPr>
            <a:endParaRPr lang="en-I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dirty="0" smtClean="0"/>
              <a:t>Partnership Activity</a:t>
            </a:r>
            <a:endParaRPr lang="en-IE" dirty="0"/>
          </a:p>
        </p:txBody>
      </p:sp>
      <p:sp>
        <p:nvSpPr>
          <p:cNvPr id="3" name="Content Placeholder 2"/>
          <p:cNvSpPr>
            <a:spLocks noGrp="1"/>
          </p:cNvSpPr>
          <p:nvPr>
            <p:ph idx="1"/>
          </p:nvPr>
        </p:nvSpPr>
        <p:spPr/>
        <p:txBody>
          <a:bodyPr/>
          <a:lstStyle/>
          <a:p>
            <a:pPr>
              <a:buFont typeface="Wingdings" pitchFamily="2" charset="2"/>
              <a:buChar char="ü"/>
            </a:pPr>
            <a:r>
              <a:rPr lang="en-IE" dirty="0" smtClean="0"/>
              <a:t>Put down 1 of your GOALS in the STAR</a:t>
            </a:r>
          </a:p>
          <a:p>
            <a:pPr>
              <a:buNone/>
            </a:pPr>
            <a:endParaRPr lang="en-IE" dirty="0" smtClean="0"/>
          </a:p>
          <a:p>
            <a:pPr>
              <a:buFont typeface="Wingdings" pitchFamily="2" charset="2"/>
              <a:buChar char="ü"/>
            </a:pPr>
            <a:r>
              <a:rPr lang="en-IE" dirty="0" smtClean="0"/>
              <a:t>With the support of your Team Partner, go to the 4 posters  on the walls and chat about what Barriers might stop you from achieving this GOAL.  Write them in the clouds.</a:t>
            </a:r>
          </a:p>
          <a:p>
            <a:pPr>
              <a:buNone/>
            </a:pPr>
            <a:endParaRPr lang="en-IE" dirty="0" smtClean="0"/>
          </a:p>
          <a:p>
            <a:pPr>
              <a:buFont typeface="Wingdings" pitchFamily="2" charset="2"/>
              <a:buChar char="ü"/>
            </a:pPr>
            <a:r>
              <a:rPr lang="en-IE" dirty="0" smtClean="0"/>
              <a:t>Sit down with your Team Partner and chat about how you can over-come these Barriers.</a:t>
            </a:r>
          </a:p>
          <a:p>
            <a:pPr>
              <a:buNone/>
            </a:pPr>
            <a:endParaRPr lang="en-IE" dirty="0" smtClean="0"/>
          </a:p>
          <a:p>
            <a:pPr>
              <a:buNone/>
            </a:pPr>
            <a:endParaRPr lang="en-I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80696"/>
          </a:xfrm>
        </p:spPr>
        <p:txBody>
          <a:bodyPr>
            <a:normAutofit fontScale="90000"/>
          </a:bodyPr>
          <a:lstStyle/>
          <a:p>
            <a:pPr algn="ctr"/>
            <a:r>
              <a:rPr lang="en-IE" dirty="0" smtClean="0"/>
              <a:t>TEAM LEADER</a:t>
            </a:r>
            <a:endParaRPr lang="en-IE" dirty="0"/>
          </a:p>
        </p:txBody>
      </p:sp>
      <p:sp>
        <p:nvSpPr>
          <p:cNvPr id="3" name="Content Placeholder 2"/>
          <p:cNvSpPr>
            <a:spLocks noGrp="1"/>
          </p:cNvSpPr>
          <p:nvPr>
            <p:ph idx="1"/>
          </p:nvPr>
        </p:nvSpPr>
        <p:spPr>
          <a:xfrm>
            <a:off x="251520" y="1935480"/>
            <a:ext cx="8892480" cy="4389120"/>
          </a:xfrm>
        </p:spPr>
        <p:txBody>
          <a:bodyPr>
            <a:normAutofit/>
          </a:bodyPr>
          <a:lstStyle/>
          <a:p>
            <a:pPr algn="ctr">
              <a:buNone/>
            </a:pPr>
            <a:r>
              <a:rPr lang="en-IE" sz="4800" dirty="0" smtClean="0"/>
              <a:t>Responsibilities</a:t>
            </a:r>
          </a:p>
          <a:p>
            <a:pPr algn="ctr">
              <a:buNone/>
            </a:pPr>
            <a:endParaRPr lang="en-IE" sz="4800" dirty="0" smtClean="0"/>
          </a:p>
          <a:p>
            <a:pPr algn="ctr">
              <a:buNone/>
            </a:pPr>
            <a:r>
              <a:rPr lang="en-IE" sz="4800" dirty="0" smtClean="0"/>
              <a:t>When you are doing this project,  what is your job?</a:t>
            </a:r>
            <a:endParaRPr lang="en-IE" sz="4800" dirty="0"/>
          </a:p>
        </p:txBody>
      </p:sp>
      <p:sp>
        <p:nvSpPr>
          <p:cNvPr id="4" name="TextBox 3"/>
          <p:cNvSpPr txBox="1"/>
          <p:nvPr/>
        </p:nvSpPr>
        <p:spPr>
          <a:xfrm>
            <a:off x="611560" y="6165304"/>
            <a:ext cx="3744416" cy="369332"/>
          </a:xfrm>
          <a:prstGeom prst="rect">
            <a:avLst/>
          </a:prstGeom>
          <a:noFill/>
        </p:spPr>
        <p:txBody>
          <a:bodyPr wrap="square" rtlCol="0">
            <a:spAutoFit/>
          </a:bodyPr>
          <a:lstStyle/>
          <a:p>
            <a:r>
              <a:rPr lang="en-IE" dirty="0" smtClean="0"/>
              <a:t>Conversational &amp; Flipchart</a:t>
            </a:r>
            <a:endParaRPr lang="en-IE"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080120"/>
          </a:xfrm>
        </p:spPr>
        <p:txBody>
          <a:bodyPr>
            <a:normAutofit/>
          </a:bodyPr>
          <a:lstStyle/>
          <a:p>
            <a:pPr algn="ctr"/>
            <a:r>
              <a:rPr lang="en-IE" dirty="0" smtClean="0"/>
              <a:t>Team Partner</a:t>
            </a:r>
            <a:endParaRPr lang="en-IE" dirty="0"/>
          </a:p>
        </p:txBody>
      </p:sp>
      <p:sp>
        <p:nvSpPr>
          <p:cNvPr id="3" name="Content Placeholder 2"/>
          <p:cNvSpPr>
            <a:spLocks noGrp="1"/>
          </p:cNvSpPr>
          <p:nvPr>
            <p:ph idx="1"/>
          </p:nvPr>
        </p:nvSpPr>
        <p:spPr>
          <a:xfrm>
            <a:off x="179512" y="1935480"/>
            <a:ext cx="8784976" cy="4389120"/>
          </a:xfrm>
        </p:spPr>
        <p:txBody>
          <a:bodyPr>
            <a:normAutofit/>
          </a:bodyPr>
          <a:lstStyle/>
          <a:p>
            <a:pPr algn="ctr">
              <a:buNone/>
            </a:pPr>
            <a:r>
              <a:rPr lang="en-IE" sz="4800" dirty="0" smtClean="0"/>
              <a:t>Responsibilities</a:t>
            </a:r>
          </a:p>
          <a:p>
            <a:pPr algn="ctr">
              <a:buNone/>
            </a:pPr>
            <a:endParaRPr lang="en-IE" sz="4800" dirty="0" smtClean="0"/>
          </a:p>
          <a:p>
            <a:pPr algn="ctr">
              <a:buNone/>
            </a:pPr>
            <a:r>
              <a:rPr lang="en-IE" sz="4800" dirty="0" smtClean="0"/>
              <a:t>When you are doing this project, what is your job?</a:t>
            </a:r>
            <a:endParaRPr lang="en-IE" sz="4800" dirty="0"/>
          </a:p>
        </p:txBody>
      </p:sp>
      <p:sp>
        <p:nvSpPr>
          <p:cNvPr id="4" name="TextBox 3"/>
          <p:cNvSpPr txBox="1"/>
          <p:nvPr/>
        </p:nvSpPr>
        <p:spPr>
          <a:xfrm>
            <a:off x="611560" y="6237312"/>
            <a:ext cx="3816424" cy="369332"/>
          </a:xfrm>
          <a:prstGeom prst="rect">
            <a:avLst/>
          </a:prstGeom>
          <a:noFill/>
        </p:spPr>
        <p:txBody>
          <a:bodyPr wrap="square" rtlCol="0">
            <a:spAutoFit/>
          </a:bodyPr>
          <a:lstStyle/>
          <a:p>
            <a:r>
              <a:rPr lang="en-IE" dirty="0" smtClean="0"/>
              <a:t>Conversational &amp; Flipchart</a:t>
            </a:r>
            <a:endParaRPr lang="en-I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988840"/>
            <a:ext cx="8229600" cy="4464496"/>
          </a:xfrm>
        </p:spPr>
        <p:txBody>
          <a:bodyPr>
            <a:normAutofit fontScale="85000" lnSpcReduction="20000"/>
          </a:bodyPr>
          <a:lstStyle/>
          <a:p>
            <a:pPr>
              <a:buNone/>
            </a:pPr>
            <a:endParaRPr lang="en-IE" dirty="0" smtClean="0"/>
          </a:p>
          <a:p>
            <a:pPr algn="ctr">
              <a:buNone/>
            </a:pPr>
            <a:r>
              <a:rPr lang="en-IE" dirty="0" smtClean="0"/>
              <a:t>                                                     We all may know someone in our job, 				our day service or our residential 				service 	who regularly gets what they want….</a:t>
            </a:r>
          </a:p>
          <a:p>
            <a:pPr>
              <a:buNone/>
            </a:pPr>
            <a:endParaRPr lang="en-IE" dirty="0" smtClean="0"/>
          </a:p>
          <a:p>
            <a:pPr algn="ctr">
              <a:buNone/>
            </a:pPr>
            <a:r>
              <a:rPr lang="en-IE" dirty="0" smtClean="0"/>
              <a:t>They know </a:t>
            </a:r>
            <a:r>
              <a:rPr lang="en-IE" b="1" i="1" dirty="0" smtClean="0">
                <a:solidFill>
                  <a:srgbClr val="FF0000"/>
                </a:solidFill>
              </a:rPr>
              <a:t>HOW</a:t>
            </a:r>
            <a:r>
              <a:rPr lang="en-IE" dirty="0" smtClean="0"/>
              <a:t> to ask for what they want,</a:t>
            </a:r>
          </a:p>
          <a:p>
            <a:pPr algn="ctr">
              <a:buNone/>
            </a:pPr>
            <a:endParaRPr lang="en-IE" dirty="0" smtClean="0"/>
          </a:p>
          <a:p>
            <a:pPr algn="ctr">
              <a:buNone/>
            </a:pPr>
            <a:r>
              <a:rPr lang="en-IE" dirty="0" smtClean="0"/>
              <a:t>They know </a:t>
            </a:r>
            <a:r>
              <a:rPr lang="en-IE" b="1" i="1" dirty="0" smtClean="0">
                <a:solidFill>
                  <a:srgbClr val="FF0000"/>
                </a:solidFill>
              </a:rPr>
              <a:t>WHO</a:t>
            </a:r>
            <a:r>
              <a:rPr lang="en-IE" dirty="0" smtClean="0"/>
              <a:t> to ask  for what they want</a:t>
            </a:r>
          </a:p>
          <a:p>
            <a:pPr algn="ctr">
              <a:buNone/>
            </a:pPr>
            <a:endParaRPr lang="en-IE" dirty="0" smtClean="0"/>
          </a:p>
          <a:p>
            <a:pPr algn="ctr">
              <a:buNone/>
            </a:pPr>
            <a:r>
              <a:rPr lang="en-IE" dirty="0" smtClean="0"/>
              <a:t>and</a:t>
            </a:r>
          </a:p>
          <a:p>
            <a:pPr algn="ctr">
              <a:buNone/>
            </a:pPr>
            <a:endParaRPr lang="en-IE" dirty="0" smtClean="0"/>
          </a:p>
          <a:p>
            <a:pPr algn="ctr">
              <a:buNone/>
            </a:pPr>
            <a:r>
              <a:rPr lang="en-IE" dirty="0" smtClean="0"/>
              <a:t>They know </a:t>
            </a:r>
            <a:r>
              <a:rPr lang="en-IE" b="1" i="1" dirty="0" smtClean="0">
                <a:solidFill>
                  <a:srgbClr val="FF0000"/>
                </a:solidFill>
              </a:rPr>
              <a:t>WHEN</a:t>
            </a:r>
            <a:r>
              <a:rPr lang="en-IE" dirty="0" smtClean="0"/>
              <a:t> to ask for what they want!</a:t>
            </a:r>
          </a:p>
          <a:p>
            <a:pPr>
              <a:buNone/>
            </a:pPr>
            <a:endParaRPr lang="en-IE" dirty="0" smtClean="0"/>
          </a:p>
        </p:txBody>
      </p:sp>
      <p:pic>
        <p:nvPicPr>
          <p:cNvPr id="14338" name="Picture 2" descr="http://shanghaiist.com/attachments/jessli88/Happy%20Person.jpg"/>
          <p:cNvPicPr>
            <a:picLocks noChangeAspect="1" noChangeArrowheads="1"/>
          </p:cNvPicPr>
          <p:nvPr/>
        </p:nvPicPr>
        <p:blipFill>
          <a:blip r:embed="rId3" cstate="print"/>
          <a:srcRect/>
          <a:stretch>
            <a:fillRect/>
          </a:stretch>
        </p:blipFill>
        <p:spPr bwMode="auto">
          <a:xfrm rot="20014875">
            <a:off x="270390" y="814459"/>
            <a:ext cx="4176464" cy="2195736"/>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511480" cy="3456384"/>
          </a:xfrm>
        </p:spPr>
        <p:txBody>
          <a:bodyPr>
            <a:normAutofit fontScale="90000"/>
          </a:bodyPr>
          <a:lstStyle/>
          <a:p>
            <a:pPr algn="ctr"/>
            <a:r>
              <a:rPr lang="en-IE" sz="5800" dirty="0" smtClean="0"/>
              <a:t/>
            </a:r>
            <a:br>
              <a:rPr lang="en-IE" sz="5800" dirty="0" smtClean="0"/>
            </a:br>
            <a:r>
              <a:rPr lang="en-IE" sz="5800" dirty="0" smtClean="0"/>
              <a:t/>
            </a:r>
            <a:br>
              <a:rPr lang="en-IE" sz="5800" dirty="0" smtClean="0"/>
            </a:br>
            <a:r>
              <a:rPr lang="en-IE" sz="5800" dirty="0" smtClean="0"/>
              <a:t/>
            </a:r>
            <a:br>
              <a:rPr lang="en-IE" sz="5800" dirty="0" smtClean="0"/>
            </a:br>
            <a:r>
              <a:rPr lang="en-IE" sz="5800" dirty="0" smtClean="0"/>
              <a:t>3 PERSONALITY TYPES</a:t>
            </a:r>
            <a:br>
              <a:rPr lang="en-IE" sz="5800" dirty="0" smtClean="0"/>
            </a:br>
            <a:r>
              <a:rPr lang="en-IE" sz="6600" dirty="0" smtClean="0"/>
              <a:t/>
            </a:r>
            <a:br>
              <a:rPr lang="en-IE" sz="6600" dirty="0" smtClean="0"/>
            </a:br>
            <a:r>
              <a:rPr lang="en-IE" sz="5800" dirty="0" smtClean="0"/>
              <a:t>WHEN MAKING A PLAN</a:t>
            </a:r>
            <a:endParaRPr lang="en-IE" sz="5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648072"/>
          </a:xfrm>
        </p:spPr>
        <p:txBody>
          <a:bodyPr>
            <a:normAutofit fontScale="90000"/>
          </a:bodyPr>
          <a:lstStyle/>
          <a:p>
            <a:r>
              <a:rPr lang="en-IE" dirty="0" smtClean="0"/>
              <a:t>Personality Number </a:t>
            </a:r>
            <a:r>
              <a:rPr lang="en-IE" dirty="0" smtClean="0"/>
              <a:t>1:</a:t>
            </a:r>
            <a:endParaRPr lang="en-IE" dirty="0"/>
          </a:p>
        </p:txBody>
      </p:sp>
      <p:sp>
        <p:nvSpPr>
          <p:cNvPr id="3" name="Content Placeholder 2"/>
          <p:cNvSpPr>
            <a:spLocks noGrp="1"/>
          </p:cNvSpPr>
          <p:nvPr>
            <p:ph idx="1"/>
          </p:nvPr>
        </p:nvSpPr>
        <p:spPr>
          <a:xfrm>
            <a:off x="395536" y="1124744"/>
            <a:ext cx="8424936" cy="5184576"/>
          </a:xfrm>
        </p:spPr>
        <p:txBody>
          <a:bodyPr>
            <a:noAutofit/>
          </a:bodyPr>
          <a:lstStyle/>
          <a:p>
            <a:pPr>
              <a:buNone/>
            </a:pPr>
            <a:r>
              <a:rPr lang="en-IE" sz="2000" dirty="0" smtClean="0"/>
              <a:t>Sees </a:t>
            </a:r>
            <a:r>
              <a:rPr lang="en-IE" sz="2000" dirty="0" smtClean="0"/>
              <a:t>where something </a:t>
            </a:r>
            <a:r>
              <a:rPr lang="en-IE" sz="2000" dirty="0" smtClean="0"/>
              <a:t>isn’t happening so looks for the reason why </a:t>
            </a:r>
            <a:r>
              <a:rPr lang="en-IE" sz="2000" dirty="0" smtClean="0"/>
              <a:t>not? </a:t>
            </a:r>
            <a:endParaRPr lang="en-IE" sz="2000" dirty="0" smtClean="0"/>
          </a:p>
          <a:p>
            <a:pPr>
              <a:buNone/>
            </a:pPr>
            <a:r>
              <a:rPr lang="en-IE" sz="2000" dirty="0" smtClean="0"/>
              <a:t>Then </a:t>
            </a:r>
            <a:r>
              <a:rPr lang="en-IE" sz="2000" dirty="0" smtClean="0"/>
              <a:t>puts </a:t>
            </a:r>
            <a:r>
              <a:rPr lang="en-IE" sz="2000" dirty="0" smtClean="0"/>
              <a:t>solutions together </a:t>
            </a:r>
            <a:r>
              <a:rPr lang="en-IE" sz="2000" dirty="0" smtClean="0"/>
              <a:t>and runs them </a:t>
            </a:r>
            <a:r>
              <a:rPr lang="en-IE" sz="2000" dirty="0" smtClean="0"/>
              <a:t>by people</a:t>
            </a:r>
            <a:r>
              <a:rPr lang="en-IE" sz="2000" dirty="0" smtClean="0"/>
              <a:t>.  </a:t>
            </a:r>
            <a:endParaRPr lang="en-IE" sz="2000" dirty="0" smtClean="0"/>
          </a:p>
          <a:p>
            <a:pPr>
              <a:buNone/>
            </a:pPr>
            <a:r>
              <a:rPr lang="en-IE" sz="2000" dirty="0" smtClean="0"/>
              <a:t>Takes </a:t>
            </a:r>
            <a:r>
              <a:rPr lang="en-IE" sz="2000" dirty="0" smtClean="0"/>
              <a:t>on the </a:t>
            </a:r>
            <a:r>
              <a:rPr lang="en-IE" sz="2000" dirty="0" smtClean="0"/>
              <a:t>helpful advice </a:t>
            </a:r>
            <a:r>
              <a:rPr lang="en-IE" sz="2000" dirty="0" smtClean="0"/>
              <a:t>from others and </a:t>
            </a:r>
            <a:r>
              <a:rPr lang="en-IE" sz="2000" dirty="0" smtClean="0"/>
              <a:t>ignores the negative feedback</a:t>
            </a:r>
            <a:r>
              <a:rPr lang="en-IE" sz="2000" dirty="0" smtClean="0"/>
              <a:t>. </a:t>
            </a:r>
            <a:endParaRPr lang="en-IE" sz="2000" dirty="0" smtClean="0"/>
          </a:p>
          <a:p>
            <a:pPr>
              <a:buNone/>
            </a:pPr>
            <a:r>
              <a:rPr lang="en-IE" sz="2000" dirty="0" smtClean="0"/>
              <a:t>Then puts </a:t>
            </a:r>
            <a:r>
              <a:rPr lang="en-IE" sz="2000" dirty="0" smtClean="0"/>
              <a:t>a plan in place and </a:t>
            </a:r>
            <a:r>
              <a:rPr lang="en-IE" sz="2000" dirty="0" smtClean="0"/>
              <a:t>presents a </a:t>
            </a:r>
            <a:r>
              <a:rPr lang="en-IE" sz="2000" dirty="0" smtClean="0"/>
              <a:t>proposal </a:t>
            </a:r>
            <a:r>
              <a:rPr lang="en-IE" sz="2000" dirty="0" smtClean="0"/>
              <a:t>to his </a:t>
            </a:r>
            <a:r>
              <a:rPr lang="en-IE" sz="2000" dirty="0" smtClean="0"/>
              <a:t>or her </a:t>
            </a:r>
            <a:r>
              <a:rPr lang="en-IE" sz="2000" dirty="0" smtClean="0"/>
              <a:t>line</a:t>
            </a:r>
          </a:p>
          <a:p>
            <a:pPr>
              <a:buNone/>
            </a:pPr>
            <a:r>
              <a:rPr lang="en-IE" sz="2000" dirty="0" smtClean="0"/>
              <a:t>manager</a:t>
            </a:r>
            <a:r>
              <a:rPr lang="en-IE" sz="2000" dirty="0" smtClean="0"/>
              <a:t>. </a:t>
            </a:r>
          </a:p>
          <a:p>
            <a:pPr>
              <a:buNone/>
            </a:pPr>
            <a:r>
              <a:rPr lang="en-IE" sz="2000" dirty="0" smtClean="0"/>
              <a:t>If</a:t>
            </a:r>
            <a:r>
              <a:rPr lang="en-IE" sz="2000" dirty="0" smtClean="0"/>
              <a:t> </a:t>
            </a:r>
            <a:r>
              <a:rPr lang="en-IE" sz="2000" dirty="0" smtClean="0"/>
              <a:t>the proposal is sanctioned </a:t>
            </a:r>
            <a:r>
              <a:rPr lang="en-IE" sz="2000" dirty="0" smtClean="0"/>
              <a:t>then </a:t>
            </a:r>
            <a:r>
              <a:rPr lang="en-IE" sz="2000" dirty="0" smtClean="0"/>
              <a:t>puts the plan </a:t>
            </a:r>
            <a:r>
              <a:rPr lang="en-IE" sz="2000" dirty="0" smtClean="0"/>
              <a:t>in place</a:t>
            </a:r>
            <a:r>
              <a:rPr lang="en-IE" sz="2000" dirty="0" smtClean="0"/>
              <a:t>. </a:t>
            </a:r>
          </a:p>
          <a:p>
            <a:pPr>
              <a:buNone/>
            </a:pPr>
            <a:r>
              <a:rPr lang="en-IE" sz="2000" dirty="0" smtClean="0"/>
              <a:t>Observes for progress, identifies </a:t>
            </a:r>
            <a:r>
              <a:rPr lang="en-IE" sz="2000" dirty="0" smtClean="0"/>
              <a:t>where </a:t>
            </a:r>
            <a:r>
              <a:rPr lang="en-IE" sz="2000" dirty="0" smtClean="0"/>
              <a:t>things </a:t>
            </a:r>
            <a:r>
              <a:rPr lang="en-IE" sz="2000" dirty="0" smtClean="0"/>
              <a:t>could be improved and</a:t>
            </a:r>
          </a:p>
          <a:p>
            <a:pPr>
              <a:buNone/>
            </a:pPr>
            <a:r>
              <a:rPr lang="en-IE" sz="2000" dirty="0" smtClean="0"/>
              <a:t>celebrates </a:t>
            </a:r>
            <a:r>
              <a:rPr lang="en-IE" sz="2000" dirty="0" smtClean="0"/>
              <a:t>the success of </a:t>
            </a:r>
            <a:r>
              <a:rPr lang="en-IE" sz="2000" dirty="0" smtClean="0"/>
              <a:t>things </a:t>
            </a:r>
            <a:r>
              <a:rPr lang="en-IE" sz="2000" dirty="0" smtClean="0"/>
              <a:t>that went well. </a:t>
            </a:r>
          </a:p>
          <a:p>
            <a:pPr>
              <a:buNone/>
            </a:pPr>
            <a:r>
              <a:rPr lang="en-IE" sz="2000" dirty="0" smtClean="0"/>
              <a:t>Where </a:t>
            </a:r>
            <a:r>
              <a:rPr lang="en-IE" sz="2000" dirty="0" smtClean="0"/>
              <a:t>the plan doesn’t go to </a:t>
            </a:r>
            <a:r>
              <a:rPr lang="en-IE" sz="2000" dirty="0" smtClean="0"/>
              <a:t>plan</a:t>
            </a:r>
            <a:r>
              <a:rPr lang="en-IE" sz="2000" dirty="0" smtClean="0"/>
              <a:t>, the person will look for </a:t>
            </a:r>
            <a:r>
              <a:rPr lang="en-IE" sz="2000" dirty="0" smtClean="0"/>
              <a:t>reasons </a:t>
            </a:r>
            <a:r>
              <a:rPr lang="en-IE" sz="2000" dirty="0" smtClean="0"/>
              <a:t>why </a:t>
            </a:r>
            <a:r>
              <a:rPr lang="en-IE" sz="2000" dirty="0" smtClean="0"/>
              <a:t>and</a:t>
            </a:r>
          </a:p>
          <a:p>
            <a:pPr>
              <a:buNone/>
            </a:pPr>
            <a:r>
              <a:rPr lang="en-IE" sz="2000" dirty="0" smtClean="0"/>
              <a:t>see </a:t>
            </a:r>
            <a:r>
              <a:rPr lang="en-IE" sz="2000" dirty="0" smtClean="0"/>
              <a:t>how things </a:t>
            </a:r>
            <a:r>
              <a:rPr lang="en-IE" sz="2000" dirty="0" smtClean="0"/>
              <a:t>can </a:t>
            </a:r>
            <a:r>
              <a:rPr lang="en-IE" sz="2000" dirty="0" smtClean="0"/>
              <a:t>be done differently next </a:t>
            </a:r>
            <a:r>
              <a:rPr lang="en-IE" sz="2000" dirty="0" smtClean="0"/>
              <a:t>time </a:t>
            </a:r>
            <a:r>
              <a:rPr lang="en-IE" sz="2000" dirty="0" smtClean="0"/>
              <a:t>and puts the new plan </a:t>
            </a:r>
            <a:r>
              <a:rPr lang="en-IE" sz="2000" dirty="0" smtClean="0"/>
              <a:t>into</a:t>
            </a:r>
          </a:p>
          <a:p>
            <a:pPr>
              <a:buNone/>
            </a:pPr>
            <a:r>
              <a:rPr lang="en-IE" sz="2000" dirty="0" smtClean="0"/>
              <a:t>place</a:t>
            </a:r>
            <a:r>
              <a:rPr lang="en-IE" sz="2000" dirty="0" smtClean="0"/>
              <a:t>!</a:t>
            </a:r>
            <a:endParaRPr lang="en-IE" sz="2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728</TotalTime>
  <Words>1032</Words>
  <Application>Microsoft Office PowerPoint</Application>
  <PresentationFormat>On-screen Show (4:3)</PresentationFormat>
  <Paragraphs>230</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Flow</vt:lpstr>
      <vt:lpstr>Day 5</vt:lpstr>
      <vt:lpstr>Today’s Line Up</vt:lpstr>
      <vt:lpstr>Barriers????</vt:lpstr>
      <vt:lpstr>Partnership Activity</vt:lpstr>
      <vt:lpstr>TEAM LEADER</vt:lpstr>
      <vt:lpstr>Team Partner</vt:lpstr>
      <vt:lpstr>Slide 7</vt:lpstr>
      <vt:lpstr>   3 PERSONALITY TYPES  WHEN MAKING A PLAN</vt:lpstr>
      <vt:lpstr>Personality Number 1:</vt:lpstr>
      <vt:lpstr>   Personality Number 2:</vt:lpstr>
      <vt:lpstr>Personality Number 3:</vt:lpstr>
      <vt:lpstr>Slide 12</vt:lpstr>
      <vt:lpstr>BRIDGEBUILDER</vt:lpstr>
      <vt:lpstr>        Changing your mind…</vt:lpstr>
      <vt:lpstr>     No Transport!!!!</vt:lpstr>
      <vt:lpstr>NEW FRIENDS</vt:lpstr>
      <vt:lpstr>  Looking for a New Job</vt:lpstr>
      <vt:lpstr>EVALUATION FORMS</vt:lpstr>
      <vt:lpstr>REMINDER TO TEAMS</vt:lpstr>
      <vt:lpstr>REMINDER TO TEAM PARTNERS</vt:lpstr>
      <vt:lpstr>REMINDER TO TEAM PARTNERS</vt:lpstr>
      <vt:lpstr>REMINDER TO TEAM LEADERS</vt:lpstr>
      <vt:lpstr>ANY FINAL WORDS?????</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Day 5</dc:title>
  <dc:creator>Emma Butler</dc:creator>
  <cp:lastModifiedBy>Emma Butler</cp:lastModifiedBy>
  <cp:revision>27</cp:revision>
  <dcterms:created xsi:type="dcterms:W3CDTF">2012-06-21T13:14:13Z</dcterms:created>
  <dcterms:modified xsi:type="dcterms:W3CDTF">2013-03-18T21:59:16Z</dcterms:modified>
</cp:coreProperties>
</file>