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2" r:id="rId2"/>
    <p:sldId id="273" r:id="rId3"/>
    <p:sldId id="256" r:id="rId4"/>
    <p:sldId id="268" r:id="rId5"/>
    <p:sldId id="269" r:id="rId6"/>
    <p:sldId id="274" r:id="rId7"/>
    <p:sldId id="270" r:id="rId8"/>
    <p:sldId id="271" r:id="rId9"/>
    <p:sldId id="257" r:id="rId10"/>
    <p:sldId id="261" r:id="rId11"/>
    <p:sldId id="258" r:id="rId12"/>
    <p:sldId id="259" r:id="rId13"/>
    <p:sldId id="260" r:id="rId14"/>
    <p:sldId id="262" r:id="rId15"/>
    <p:sldId id="263" r:id="rId16"/>
    <p:sldId id="264" r:id="rId17"/>
    <p:sldId id="265" r:id="rId18"/>
    <p:sldId id="266" r:id="rId19"/>
    <p:sldId id="267" r:id="rId20"/>
    <p:sldId id="277" r:id="rId21"/>
    <p:sldId id="275" r:id="rId22"/>
    <p:sldId id="276"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45" autoAdjust="0"/>
  </p:normalViewPr>
  <p:slideViewPr>
    <p:cSldViewPr>
      <p:cViewPr varScale="1">
        <p:scale>
          <a:sx n="75" d="100"/>
          <a:sy n="75" d="100"/>
        </p:scale>
        <p:origin x="-1008"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65C354-6F46-47A8-AE14-083AD0ED9055}" type="datetimeFigureOut">
              <a:rPr lang="en-IE" smtClean="0"/>
              <a:pPr/>
              <a:t>27/02/2013</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97A2A1-FC5E-41DC-BB22-ECF83730F2CD}" type="slidenum">
              <a:rPr lang="en-IE" smtClean="0"/>
              <a:pPr/>
              <a:t>‹#›</a:t>
            </a:fld>
            <a:endParaRPr lang="en-I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a:t>
            </a:fld>
            <a:endParaRPr lang="en-I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10</a:t>
            </a:fld>
            <a:endParaRPr lang="en-I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11</a:t>
            </a:fld>
            <a:endParaRPr lang="en-I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12</a:t>
            </a:fld>
            <a:endParaRPr lang="en-I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13</a:t>
            </a:fld>
            <a:endParaRPr lang="en-I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14</a:t>
            </a:fld>
            <a:endParaRPr lang="en-I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15</a:t>
            </a:fld>
            <a:endParaRPr lang="en-I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16</a:t>
            </a:fld>
            <a:endParaRPr lang="en-I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17</a:t>
            </a:fld>
            <a:endParaRPr lang="en-I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18</a:t>
            </a:fld>
            <a:endParaRPr lang="en-I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19</a:t>
            </a:fld>
            <a:endParaRPr lang="en-I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2</a:t>
            </a:fld>
            <a:endParaRPr lang="en-I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20</a:t>
            </a:fld>
            <a:endParaRPr lang="en-I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21</a:t>
            </a:fld>
            <a:endParaRPr lang="en-I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22</a:t>
            </a:fld>
            <a:endParaRPr lang="en-I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3</a:t>
            </a:fld>
            <a:endParaRPr lang="en-I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4</a:t>
            </a:fld>
            <a:endParaRPr lang="en-I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5</a:t>
            </a:fld>
            <a:endParaRPr lang="en-I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6</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7</a:t>
            </a:fld>
            <a:endParaRPr lang="en-I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8</a:t>
            </a:fld>
            <a:endParaRPr lang="en-I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7497A2A1-FC5E-41DC-BB22-ECF83730F2CD}" type="slidenum">
              <a:rPr lang="en-IE" smtClean="0"/>
              <a:pPr/>
              <a:t>9</a:t>
            </a:fld>
            <a:endParaRPr lang="en-I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601084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2799117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1375912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2494847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435815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22028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1682850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3039066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1607087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2488051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13D279-3B6F-4F0F-9607-4368FEE97ADB}" type="datetimeFigureOut">
              <a:rPr lang="en-IE" smtClean="0"/>
              <a:pPr/>
              <a:t>27/02/2013</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2313640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3D279-3B6F-4F0F-9607-4368FEE97ADB}" type="datetimeFigureOut">
              <a:rPr lang="en-IE" smtClean="0"/>
              <a:pPr/>
              <a:t>27/02/2013</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63C5B1-7935-4AE9-A325-97F54FFF56A0}" type="slidenum">
              <a:rPr lang="en-IE" smtClean="0"/>
              <a:pPr/>
              <a:t>‹#›</a:t>
            </a:fld>
            <a:endParaRPr lang="en-IE"/>
          </a:p>
        </p:txBody>
      </p:sp>
    </p:spTree>
    <p:extLst>
      <p:ext uri="{BB962C8B-B14F-4D97-AF65-F5344CB8AC3E}">
        <p14:creationId xmlns="" xmlns:p14="http://schemas.microsoft.com/office/powerpoint/2010/main" val="25829434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dirty="0" smtClean="0"/>
              <a:t>WELCOME </a:t>
            </a:r>
            <a:endParaRPr lang="en-IE" dirty="0"/>
          </a:p>
        </p:txBody>
      </p:sp>
      <p:sp>
        <p:nvSpPr>
          <p:cNvPr id="3" name="Content Placeholder 2"/>
          <p:cNvSpPr>
            <a:spLocks noGrp="1"/>
          </p:cNvSpPr>
          <p:nvPr>
            <p:ph idx="1"/>
          </p:nvPr>
        </p:nvSpPr>
        <p:spPr/>
        <p:txBody>
          <a:bodyPr>
            <a:normAutofit/>
          </a:bodyPr>
          <a:lstStyle/>
          <a:p>
            <a:pPr algn="ctr">
              <a:buNone/>
            </a:pPr>
            <a:endParaRPr lang="en-IE" sz="5400" dirty="0" smtClean="0"/>
          </a:p>
          <a:p>
            <a:pPr algn="ctr">
              <a:buNone/>
            </a:pPr>
            <a:r>
              <a:rPr lang="en-IE" sz="5400" dirty="0" smtClean="0"/>
              <a:t>DAY 4</a:t>
            </a:r>
          </a:p>
          <a:p>
            <a:pPr algn="ctr">
              <a:buNone/>
            </a:pPr>
            <a:r>
              <a:rPr lang="en-IE" sz="5400" dirty="0" smtClean="0"/>
              <a:t>BARRIERS</a:t>
            </a:r>
            <a:endParaRPr lang="en-IE" sz="5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5793507"/>
          </a:xfrm>
        </p:spPr>
        <p:txBody>
          <a:bodyPr>
            <a:normAutofit/>
          </a:bodyPr>
          <a:lstStyle/>
          <a:p>
            <a:r>
              <a:rPr lang="en-IE" dirty="0" smtClean="0"/>
              <a:t>We don’t have </a:t>
            </a:r>
            <a:r>
              <a:rPr lang="en-IE" dirty="0" err="1" smtClean="0"/>
              <a:t>transport..there’s</a:t>
            </a:r>
            <a:r>
              <a:rPr lang="en-IE" dirty="0" smtClean="0"/>
              <a:t> no driver on…there’s no car available…she’s not old enough to be covered on the insurance.</a:t>
            </a:r>
          </a:p>
          <a:p>
            <a:endParaRPr lang="en-IE" dirty="0" smtClean="0"/>
          </a:p>
          <a:p>
            <a:r>
              <a:rPr lang="en-IE" dirty="0" smtClean="0"/>
              <a:t>What about risks? What risks exist? Risk assessments….it is my experience that the people most at risk…are those who are having the assessment done on. We can’t eliminate risks we can only minimize them. Risk Aversion &amp; Blame culture…versus Duty of Care.</a:t>
            </a:r>
          </a:p>
          <a:p>
            <a:endParaRPr lang="en-IE" dirty="0"/>
          </a:p>
        </p:txBody>
      </p:sp>
    </p:spTree>
    <p:extLst>
      <p:ext uri="{BB962C8B-B14F-4D97-AF65-F5344CB8AC3E}">
        <p14:creationId xmlns="" xmlns:p14="http://schemas.microsoft.com/office/powerpoint/2010/main" val="10025332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764704"/>
            <a:ext cx="8229600" cy="4525963"/>
          </a:xfrm>
        </p:spPr>
        <p:txBody>
          <a:bodyPr/>
          <a:lstStyle/>
          <a:p>
            <a:r>
              <a:rPr lang="en-IE" dirty="0" smtClean="0"/>
              <a:t>There’s only one staff on duty and they are working on their own…they are on the overnight, there’s no backup. They are working with 5 - 8 other people.</a:t>
            </a:r>
          </a:p>
          <a:p>
            <a:pPr marL="0" indent="0">
              <a:buNone/>
            </a:pPr>
            <a:endParaRPr lang="en-IE" dirty="0" smtClean="0"/>
          </a:p>
          <a:p>
            <a:r>
              <a:rPr lang="en-IE" dirty="0" smtClean="0"/>
              <a:t>They need to be back for their medication.</a:t>
            </a:r>
          </a:p>
          <a:p>
            <a:endParaRPr lang="en-IE" dirty="0" smtClean="0"/>
          </a:p>
          <a:p>
            <a:r>
              <a:rPr lang="en-IE" dirty="0" smtClean="0"/>
              <a:t>Mother won’t sign off approval/consent.</a:t>
            </a:r>
          </a:p>
          <a:p>
            <a:endParaRPr lang="en-IE" dirty="0"/>
          </a:p>
        </p:txBody>
      </p:sp>
    </p:spTree>
    <p:extLst>
      <p:ext uri="{BB962C8B-B14F-4D97-AF65-F5344CB8AC3E}">
        <p14:creationId xmlns="" xmlns:p14="http://schemas.microsoft.com/office/powerpoint/2010/main" val="26163838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361459"/>
          </a:xfrm>
        </p:spPr>
        <p:txBody>
          <a:bodyPr/>
          <a:lstStyle/>
          <a:p>
            <a:r>
              <a:rPr lang="en-IE" dirty="0" smtClean="0"/>
              <a:t>Communication Barrier</a:t>
            </a:r>
          </a:p>
          <a:p>
            <a:r>
              <a:rPr lang="en-IE" dirty="0" smtClean="0"/>
              <a:t>Accessibility Barriers</a:t>
            </a:r>
          </a:p>
          <a:p>
            <a:r>
              <a:rPr lang="en-IE" dirty="0" smtClean="0"/>
              <a:t>Move from nursing model to social care to connector model…staff and people in receipt of services….the ‘care’ mindset</a:t>
            </a:r>
          </a:p>
          <a:p>
            <a:r>
              <a:rPr lang="en-IE" dirty="0" smtClean="0"/>
              <a:t>Institutionalisation of service users and staff</a:t>
            </a:r>
          </a:p>
          <a:p>
            <a:r>
              <a:rPr lang="en-IE" dirty="0" smtClean="0"/>
              <a:t>Duty of Care itself…Our Duty of Care?</a:t>
            </a:r>
          </a:p>
          <a:p>
            <a:r>
              <a:rPr lang="en-IE" dirty="0" smtClean="0"/>
              <a:t>Policies…Our Health and Safety Policy?</a:t>
            </a:r>
          </a:p>
          <a:p>
            <a:r>
              <a:rPr lang="en-IE" dirty="0" smtClean="0"/>
              <a:t>Garda Vetting</a:t>
            </a:r>
          </a:p>
          <a:p>
            <a:endParaRPr lang="en-IE" dirty="0" smtClean="0"/>
          </a:p>
          <a:p>
            <a:endParaRPr lang="en-IE" dirty="0" smtClean="0"/>
          </a:p>
          <a:p>
            <a:endParaRPr lang="en-IE" dirty="0" smtClean="0"/>
          </a:p>
          <a:p>
            <a:endParaRPr lang="en-IE" dirty="0" smtClean="0"/>
          </a:p>
          <a:p>
            <a:pPr marL="0" indent="0">
              <a:buNone/>
            </a:pPr>
            <a:endParaRPr lang="en-IE" dirty="0" smtClean="0"/>
          </a:p>
          <a:p>
            <a:endParaRPr lang="en-IE" dirty="0"/>
          </a:p>
        </p:txBody>
      </p:sp>
    </p:spTree>
    <p:extLst>
      <p:ext uri="{BB962C8B-B14F-4D97-AF65-F5344CB8AC3E}">
        <p14:creationId xmlns="" xmlns:p14="http://schemas.microsoft.com/office/powerpoint/2010/main" val="11798306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80728"/>
            <a:ext cx="8229600" cy="1143000"/>
          </a:xfrm>
        </p:spPr>
        <p:txBody>
          <a:bodyPr>
            <a:normAutofit fontScale="90000"/>
          </a:bodyPr>
          <a:lstStyle/>
          <a:p>
            <a:r>
              <a:rPr lang="en-IE" b="1" dirty="0" smtClean="0"/>
              <a:t>Attitudes and Practices within the Community that may act as barriers to inclusion</a:t>
            </a:r>
            <a:r>
              <a:rPr lang="en-IE" dirty="0" smtClean="0"/>
              <a:t/>
            </a:r>
            <a:br>
              <a:rPr lang="en-IE" dirty="0" smtClean="0"/>
            </a:br>
            <a:endParaRPr lang="en-IE" dirty="0"/>
          </a:p>
        </p:txBody>
      </p:sp>
      <p:sp>
        <p:nvSpPr>
          <p:cNvPr id="3" name="Content Placeholder 2"/>
          <p:cNvSpPr>
            <a:spLocks noGrp="1"/>
          </p:cNvSpPr>
          <p:nvPr>
            <p:ph idx="1"/>
          </p:nvPr>
        </p:nvSpPr>
        <p:spPr>
          <a:xfrm>
            <a:off x="539552" y="2852936"/>
            <a:ext cx="8229600" cy="3484984"/>
          </a:xfrm>
        </p:spPr>
        <p:txBody>
          <a:bodyPr>
            <a:normAutofit lnSpcReduction="10000"/>
          </a:bodyPr>
          <a:lstStyle/>
          <a:p>
            <a:r>
              <a:rPr lang="en-IE" dirty="0" smtClean="0"/>
              <a:t>The ‘holy’ angel…eternal child attitude</a:t>
            </a:r>
          </a:p>
          <a:p>
            <a:r>
              <a:rPr lang="en-IE" dirty="0" smtClean="0"/>
              <a:t>The ‘you need help’….attitude</a:t>
            </a:r>
          </a:p>
          <a:p>
            <a:r>
              <a:rPr lang="en-IE" dirty="0" smtClean="0"/>
              <a:t>I’m not a specialist…attitude</a:t>
            </a:r>
          </a:p>
          <a:p>
            <a:r>
              <a:rPr lang="en-IE" dirty="0" smtClean="0"/>
              <a:t>The fear factor</a:t>
            </a:r>
          </a:p>
          <a:p>
            <a:r>
              <a:rPr lang="en-IE" dirty="0" smtClean="0"/>
              <a:t>Misunderstanding</a:t>
            </a:r>
          </a:p>
          <a:p>
            <a:r>
              <a:rPr lang="en-IE" dirty="0" smtClean="0"/>
              <a:t>Them and Us</a:t>
            </a:r>
          </a:p>
          <a:p>
            <a:pPr marL="0" indent="0">
              <a:buNone/>
            </a:pPr>
            <a:endParaRPr lang="en-IE" dirty="0" smtClean="0"/>
          </a:p>
          <a:p>
            <a:endParaRPr lang="en-IE" dirty="0"/>
          </a:p>
        </p:txBody>
      </p:sp>
    </p:spTree>
    <p:extLst>
      <p:ext uri="{BB962C8B-B14F-4D97-AF65-F5344CB8AC3E}">
        <p14:creationId xmlns="" xmlns:p14="http://schemas.microsoft.com/office/powerpoint/2010/main" val="6497811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60648"/>
            <a:ext cx="8229600" cy="6120680"/>
          </a:xfrm>
        </p:spPr>
        <p:txBody>
          <a:bodyPr>
            <a:normAutofit fontScale="92500" lnSpcReduction="10000"/>
          </a:bodyPr>
          <a:lstStyle/>
          <a:p>
            <a:r>
              <a:rPr lang="en-IE" dirty="0" smtClean="0"/>
              <a:t>Addressing the person who is with the person with the disability. Avoiding the person. </a:t>
            </a:r>
          </a:p>
          <a:p>
            <a:r>
              <a:rPr lang="en-IE" dirty="0" smtClean="0"/>
              <a:t>Staring and looking</a:t>
            </a:r>
          </a:p>
          <a:p>
            <a:r>
              <a:rPr lang="en-IE" dirty="0" smtClean="0"/>
              <a:t>Or… Looking away</a:t>
            </a:r>
          </a:p>
          <a:p>
            <a:r>
              <a:rPr lang="en-IE" dirty="0" smtClean="0"/>
              <a:t>How are children treated by their parents…the reaction of parents to the child’s attitude. Equally important is the staff reaction to the child and parent.</a:t>
            </a:r>
          </a:p>
          <a:p>
            <a:r>
              <a:rPr lang="en-IE" dirty="0" smtClean="0"/>
              <a:t>Not knowing that disabilities can be invisible.</a:t>
            </a:r>
          </a:p>
          <a:p>
            <a:r>
              <a:rPr lang="en-IE" dirty="0" smtClean="0"/>
              <a:t>Over helping and not asking first.</a:t>
            </a:r>
          </a:p>
          <a:p>
            <a:r>
              <a:rPr lang="en-IE" dirty="0" smtClean="0"/>
              <a:t>They talk about the person’s disability in front of them without any regard for the person…they may understand!</a:t>
            </a:r>
          </a:p>
          <a:p>
            <a:endParaRPr lang="en-IE" dirty="0" smtClean="0"/>
          </a:p>
          <a:p>
            <a:endParaRPr lang="en-IE" dirty="0" smtClean="0"/>
          </a:p>
          <a:p>
            <a:endParaRPr lang="en-IE" dirty="0" smtClean="0"/>
          </a:p>
          <a:p>
            <a:endParaRPr lang="en-IE" dirty="0"/>
          </a:p>
        </p:txBody>
      </p:sp>
    </p:spTree>
    <p:extLst>
      <p:ext uri="{BB962C8B-B14F-4D97-AF65-F5344CB8AC3E}">
        <p14:creationId xmlns="" xmlns:p14="http://schemas.microsoft.com/office/powerpoint/2010/main" val="20739670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Community Barriers to Inclusion</a:t>
            </a:r>
            <a:endParaRPr lang="en-IE" dirty="0"/>
          </a:p>
        </p:txBody>
      </p:sp>
      <p:sp>
        <p:nvSpPr>
          <p:cNvPr id="3" name="Content Placeholder 2"/>
          <p:cNvSpPr>
            <a:spLocks noGrp="1"/>
          </p:cNvSpPr>
          <p:nvPr>
            <p:ph idx="1"/>
          </p:nvPr>
        </p:nvSpPr>
        <p:spPr/>
        <p:txBody>
          <a:bodyPr>
            <a:normAutofit fontScale="92500" lnSpcReduction="10000"/>
          </a:bodyPr>
          <a:lstStyle/>
          <a:p>
            <a:r>
              <a:rPr lang="en-IE" dirty="0" smtClean="0"/>
              <a:t>Physical Access Barriers</a:t>
            </a:r>
          </a:p>
          <a:p>
            <a:r>
              <a:rPr lang="en-IE" dirty="0" smtClean="0"/>
              <a:t>Social Access you may be allowed join…but not included....a club/society/workplace/group attitude</a:t>
            </a:r>
            <a:r>
              <a:rPr lang="en-IE" dirty="0"/>
              <a:t> </a:t>
            </a:r>
            <a:r>
              <a:rPr lang="en-IE" dirty="0" smtClean="0"/>
              <a:t>can act as a barrier</a:t>
            </a:r>
          </a:p>
          <a:p>
            <a:r>
              <a:rPr lang="en-IE" dirty="0"/>
              <a:t>T</a:t>
            </a:r>
            <a:r>
              <a:rPr lang="en-IE" dirty="0" smtClean="0"/>
              <a:t>echnology can act as a barrier…no-one available to talk to or explain things or help.</a:t>
            </a:r>
          </a:p>
          <a:p>
            <a:pPr>
              <a:buNone/>
            </a:pPr>
            <a:endParaRPr lang="en-IE" dirty="0" smtClean="0"/>
          </a:p>
          <a:p>
            <a:pPr>
              <a:buNone/>
            </a:pPr>
            <a:r>
              <a:rPr lang="en-IE" dirty="0" smtClean="0"/>
              <a:t>(All above can be classed as environmental within community).</a:t>
            </a:r>
          </a:p>
          <a:p>
            <a:endParaRPr lang="en-IE" dirty="0" smtClean="0"/>
          </a:p>
        </p:txBody>
      </p:sp>
    </p:spTree>
    <p:extLst>
      <p:ext uri="{BB962C8B-B14F-4D97-AF65-F5344CB8AC3E}">
        <p14:creationId xmlns="" xmlns:p14="http://schemas.microsoft.com/office/powerpoint/2010/main" val="7942793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b="1" dirty="0" smtClean="0"/>
              <a:t>How do we overcome barriers to inclusion?</a:t>
            </a:r>
            <a:endParaRPr lang="en-IE" b="1" dirty="0"/>
          </a:p>
        </p:txBody>
      </p:sp>
      <p:sp>
        <p:nvSpPr>
          <p:cNvPr id="3" name="Content Placeholder 2"/>
          <p:cNvSpPr>
            <a:spLocks noGrp="1"/>
          </p:cNvSpPr>
          <p:nvPr>
            <p:ph idx="1"/>
          </p:nvPr>
        </p:nvSpPr>
        <p:spPr/>
        <p:txBody>
          <a:bodyPr>
            <a:normAutofit lnSpcReduction="10000"/>
          </a:bodyPr>
          <a:lstStyle/>
          <a:p>
            <a:pPr marL="0" indent="0">
              <a:buNone/>
            </a:pPr>
            <a:r>
              <a:rPr lang="en-IE" dirty="0" smtClean="0"/>
              <a:t>We start with ourselves…</a:t>
            </a:r>
          </a:p>
          <a:p>
            <a:pPr marL="0" indent="0">
              <a:buNone/>
            </a:pPr>
            <a:r>
              <a:rPr lang="en-IE" i="1" dirty="0" smtClean="0"/>
              <a:t>“Be the change that you want to see in the world” </a:t>
            </a:r>
            <a:r>
              <a:rPr lang="en-IE" dirty="0" smtClean="0"/>
              <a:t>Ghandi</a:t>
            </a:r>
          </a:p>
          <a:p>
            <a:pPr marL="0" indent="0">
              <a:buNone/>
            </a:pPr>
            <a:r>
              <a:rPr lang="en-IE" dirty="0" smtClean="0"/>
              <a:t>We need to be passionate about making changes to organisational practices that will promote inclusion. Lets move the conversation into an Inclusion sphere…..Think Pro…Pro…Pro. When we talk Pro something it is less threatening that Anti-something</a:t>
            </a:r>
          </a:p>
          <a:p>
            <a:pPr marL="0" indent="0">
              <a:buNone/>
            </a:pPr>
            <a:endParaRPr lang="en-IE" dirty="0"/>
          </a:p>
        </p:txBody>
      </p:sp>
    </p:spTree>
    <p:extLst>
      <p:ext uri="{BB962C8B-B14F-4D97-AF65-F5344CB8AC3E}">
        <p14:creationId xmlns="" xmlns:p14="http://schemas.microsoft.com/office/powerpoint/2010/main" val="36539192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normAutofit lnSpcReduction="10000"/>
          </a:bodyPr>
          <a:lstStyle/>
          <a:p>
            <a:r>
              <a:rPr lang="en-IE" dirty="0" smtClean="0"/>
              <a:t>Don’t forget…ALL OF YOU CEO’S HAVE SENT YOU ON THIS TRAINING…..they signed up for this. </a:t>
            </a:r>
          </a:p>
          <a:p>
            <a:r>
              <a:rPr lang="en-IE" dirty="0" smtClean="0"/>
              <a:t>Use the language of inclusion and social roles</a:t>
            </a:r>
          </a:p>
          <a:p>
            <a:r>
              <a:rPr lang="en-IE" dirty="0" smtClean="0"/>
              <a:t>Creativity…solution focused NOT problem finding. </a:t>
            </a:r>
          </a:p>
          <a:p>
            <a:r>
              <a:rPr lang="en-IE" dirty="0" smtClean="0"/>
              <a:t>Look for a support person to become an ally.</a:t>
            </a:r>
          </a:p>
          <a:p>
            <a:r>
              <a:rPr lang="en-IE" dirty="0" smtClean="0"/>
              <a:t>Encourage the person you are working with to advocate for themselves.</a:t>
            </a:r>
          </a:p>
          <a:p>
            <a:r>
              <a:rPr lang="en-IE" dirty="0" smtClean="0"/>
              <a:t>Use a rights restriction form…and committee if you have one…if not…establish one!</a:t>
            </a:r>
          </a:p>
          <a:p>
            <a:endParaRPr lang="en-IE" dirty="0" smtClean="0"/>
          </a:p>
        </p:txBody>
      </p:sp>
    </p:spTree>
    <p:extLst>
      <p:ext uri="{BB962C8B-B14F-4D97-AF65-F5344CB8AC3E}">
        <p14:creationId xmlns="" xmlns:p14="http://schemas.microsoft.com/office/powerpoint/2010/main" val="1797289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476672"/>
            <a:ext cx="8229600" cy="5832648"/>
          </a:xfrm>
        </p:spPr>
        <p:txBody>
          <a:bodyPr>
            <a:normAutofit fontScale="85000" lnSpcReduction="10000"/>
          </a:bodyPr>
          <a:lstStyle/>
          <a:p>
            <a:r>
              <a:rPr lang="en-IE" dirty="0" smtClean="0"/>
              <a:t>Get families on board</a:t>
            </a:r>
          </a:p>
          <a:p>
            <a:r>
              <a:rPr lang="en-IE" dirty="0" smtClean="0"/>
              <a:t>Ask for old established practices to be reviewed…use the language of inclusion and be respectful in how you ask.</a:t>
            </a:r>
          </a:p>
          <a:p>
            <a:r>
              <a:rPr lang="en-IE" dirty="0" smtClean="0"/>
              <a:t>Are there voluntary resources that can help?</a:t>
            </a:r>
          </a:p>
          <a:p>
            <a:r>
              <a:rPr lang="en-IE" dirty="0" err="1" smtClean="0"/>
              <a:t>Vantastic</a:t>
            </a:r>
            <a:r>
              <a:rPr lang="en-IE" dirty="0" smtClean="0"/>
              <a:t>, volunteers, friends of family, neighbours these can often help with driving.</a:t>
            </a:r>
          </a:p>
          <a:p>
            <a:r>
              <a:rPr lang="en-IE" dirty="0" smtClean="0"/>
              <a:t>Brainstorming where ONLY solutions can be brought to the table.</a:t>
            </a:r>
          </a:p>
          <a:p>
            <a:r>
              <a:rPr lang="en-IE" dirty="0" smtClean="0"/>
              <a:t>TRY new options and then when that doesn’t work, try other new options and when that doesn’t </a:t>
            </a:r>
            <a:r>
              <a:rPr lang="en-IE" dirty="0" err="1" smtClean="0"/>
              <a:t>work..try</a:t>
            </a:r>
            <a:r>
              <a:rPr lang="en-IE" dirty="0" smtClean="0"/>
              <a:t> again. If the issue is down to a service deficit then bring the evidence of your efforts to Senior Management and look for their solutions.</a:t>
            </a:r>
          </a:p>
          <a:p>
            <a:endParaRPr lang="en-IE" dirty="0" smtClean="0"/>
          </a:p>
          <a:p>
            <a:endParaRPr lang="en-IE" dirty="0"/>
          </a:p>
        </p:txBody>
      </p:sp>
    </p:spTree>
    <p:extLst>
      <p:ext uri="{BB962C8B-B14F-4D97-AF65-F5344CB8AC3E}">
        <p14:creationId xmlns="" xmlns:p14="http://schemas.microsoft.com/office/powerpoint/2010/main" val="22115413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Stay Strong…</a:t>
            </a:r>
            <a:endParaRPr lang="en-IE" dirty="0"/>
          </a:p>
        </p:txBody>
      </p:sp>
      <p:sp>
        <p:nvSpPr>
          <p:cNvPr id="3" name="Content Placeholder 2"/>
          <p:cNvSpPr>
            <a:spLocks noGrp="1"/>
          </p:cNvSpPr>
          <p:nvPr>
            <p:ph idx="1"/>
          </p:nvPr>
        </p:nvSpPr>
        <p:spPr/>
        <p:txBody>
          <a:bodyPr/>
          <a:lstStyle/>
          <a:p>
            <a:r>
              <a:rPr lang="en-IE" dirty="0" smtClean="0"/>
              <a:t>Celebrate the achievements….even the small ones. This is really important….record the progress…photos, videos and story telling.</a:t>
            </a:r>
          </a:p>
          <a:p>
            <a:r>
              <a:rPr lang="en-IE" dirty="0" smtClean="0"/>
              <a:t>Remember this is lifetime work…it’s not always going to be quick successes. Relationships take time…remember how long you have  known your friends.</a:t>
            </a:r>
          </a:p>
          <a:p>
            <a:endParaRPr lang="en-IE" dirty="0"/>
          </a:p>
        </p:txBody>
      </p:sp>
    </p:spTree>
    <p:extLst>
      <p:ext uri="{BB962C8B-B14F-4D97-AF65-F5344CB8AC3E}">
        <p14:creationId xmlns="" xmlns:p14="http://schemas.microsoft.com/office/powerpoint/2010/main" val="13540986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Today Covers:</a:t>
            </a:r>
            <a:endParaRPr lang="en-IE" dirty="0"/>
          </a:p>
        </p:txBody>
      </p:sp>
      <p:sp>
        <p:nvSpPr>
          <p:cNvPr id="3" name="Content Placeholder 2"/>
          <p:cNvSpPr>
            <a:spLocks noGrp="1"/>
          </p:cNvSpPr>
          <p:nvPr>
            <p:ph idx="1"/>
          </p:nvPr>
        </p:nvSpPr>
        <p:spPr>
          <a:xfrm>
            <a:off x="457200" y="1268760"/>
            <a:ext cx="8229600" cy="4857403"/>
          </a:xfrm>
        </p:spPr>
        <p:txBody>
          <a:bodyPr>
            <a:normAutofit fontScale="92500" lnSpcReduction="20000"/>
          </a:bodyPr>
          <a:lstStyle/>
          <a:p>
            <a:pPr algn="ctr">
              <a:buNone/>
            </a:pPr>
            <a:r>
              <a:rPr lang="en-IE" b="1" u="sng" dirty="0" smtClean="0"/>
              <a:t>S.L.O.’s  14 , 15, 16, 17 &amp; 18</a:t>
            </a:r>
          </a:p>
          <a:p>
            <a:pPr>
              <a:buNone/>
            </a:pPr>
            <a:endParaRPr lang="en-IE" dirty="0" smtClean="0"/>
          </a:p>
          <a:p>
            <a:pPr>
              <a:buNone/>
            </a:pPr>
            <a:r>
              <a:rPr lang="en-IE" dirty="0" smtClean="0"/>
              <a:t>14:	Attitudes and Practices within Community</a:t>
            </a:r>
          </a:p>
          <a:p>
            <a:pPr>
              <a:buNone/>
            </a:pPr>
            <a:r>
              <a:rPr lang="en-IE" dirty="0" smtClean="0"/>
              <a:t>15:	Recognise Environmental Barriers</a:t>
            </a:r>
          </a:p>
          <a:p>
            <a:pPr>
              <a:buNone/>
            </a:pPr>
            <a:r>
              <a:rPr lang="en-IE" dirty="0" smtClean="0"/>
              <a:t>16:	Organisational Policies / Procedures</a:t>
            </a:r>
          </a:p>
          <a:p>
            <a:pPr>
              <a:buNone/>
            </a:pPr>
            <a:r>
              <a:rPr lang="en-IE" dirty="0" smtClean="0"/>
              <a:t>17:	Overcoming Barriers</a:t>
            </a:r>
          </a:p>
          <a:p>
            <a:pPr>
              <a:buNone/>
            </a:pPr>
            <a:r>
              <a:rPr lang="en-IE" dirty="0" smtClean="0"/>
              <a:t>18:	Changes that could be made to Organisational </a:t>
            </a:r>
          </a:p>
          <a:p>
            <a:pPr>
              <a:buNone/>
            </a:pPr>
            <a:r>
              <a:rPr lang="en-IE" dirty="0" smtClean="0"/>
              <a:t>		Practices tat promote Community Inclusion</a:t>
            </a:r>
          </a:p>
          <a:p>
            <a:pPr>
              <a:buNone/>
            </a:pPr>
            <a:endParaRPr lang="en-IE" dirty="0" smtClean="0"/>
          </a:p>
          <a:p>
            <a:pPr>
              <a:buNone/>
            </a:pPr>
            <a:r>
              <a:rPr lang="en-IE" dirty="0" smtClean="0"/>
              <a:t>Located on Page – 5 – Team Partner Handbook</a:t>
            </a:r>
          </a:p>
          <a:p>
            <a:pPr>
              <a:buNone/>
            </a:pPr>
            <a:endParaRPr lang="en-IE" dirty="0" smtClean="0"/>
          </a:p>
          <a:p>
            <a:pPr>
              <a:buNone/>
            </a:pPr>
            <a:endParaRPr lang="en-IE"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b="1" dirty="0" smtClean="0">
                <a:solidFill>
                  <a:srgbClr val="0070C0"/>
                </a:solidFill>
              </a:rPr>
              <a:t>Further Reading / Information</a:t>
            </a:r>
            <a:endParaRPr lang="en-IE" b="1" dirty="0">
              <a:solidFill>
                <a:srgbClr val="0070C0"/>
              </a:solidFill>
            </a:endParaRPr>
          </a:p>
        </p:txBody>
      </p:sp>
      <p:sp>
        <p:nvSpPr>
          <p:cNvPr id="3" name="Content Placeholder 2"/>
          <p:cNvSpPr>
            <a:spLocks noGrp="1"/>
          </p:cNvSpPr>
          <p:nvPr>
            <p:ph idx="1"/>
          </p:nvPr>
        </p:nvSpPr>
        <p:spPr/>
        <p:txBody>
          <a:bodyPr>
            <a:normAutofit fontScale="55000" lnSpcReduction="20000"/>
          </a:bodyPr>
          <a:lstStyle/>
          <a:p>
            <a:pPr>
              <a:buNone/>
            </a:pPr>
            <a:r>
              <a:rPr lang="en-IE" dirty="0" smtClean="0"/>
              <a:t>Real Life Connections – </a:t>
            </a:r>
          </a:p>
          <a:p>
            <a:pPr>
              <a:buNone/>
            </a:pPr>
            <a:r>
              <a:rPr lang="en-IE" dirty="0" smtClean="0"/>
              <a:t>National Federation of Voluntary Bodies</a:t>
            </a:r>
          </a:p>
          <a:p>
            <a:pPr>
              <a:buNone/>
            </a:pPr>
            <a:endParaRPr lang="en-IE" dirty="0" smtClean="0"/>
          </a:p>
          <a:p>
            <a:pPr>
              <a:buNone/>
            </a:pPr>
            <a:r>
              <a:rPr lang="en-IE" dirty="0" smtClean="0"/>
              <a:t>Reflecting on Social Roles –</a:t>
            </a:r>
          </a:p>
          <a:p>
            <a:pPr>
              <a:buNone/>
            </a:pPr>
            <a:r>
              <a:rPr lang="en-IE" dirty="0" smtClean="0"/>
              <a:t>Dr. John O’Brien</a:t>
            </a:r>
          </a:p>
          <a:p>
            <a:pPr>
              <a:buNone/>
            </a:pPr>
            <a:endParaRPr lang="en-IE" dirty="0" smtClean="0"/>
          </a:p>
          <a:p>
            <a:pPr>
              <a:buNone/>
            </a:pPr>
            <a:r>
              <a:rPr lang="en-IE" dirty="0" smtClean="0"/>
              <a:t>Supporting Civic Engagement and Community Inclusion –</a:t>
            </a:r>
          </a:p>
          <a:p>
            <a:pPr>
              <a:buNone/>
            </a:pPr>
            <a:r>
              <a:rPr lang="en-IE" dirty="0" smtClean="0"/>
              <a:t>National Federation of Voluntary Bodies</a:t>
            </a:r>
          </a:p>
          <a:p>
            <a:pPr>
              <a:buNone/>
            </a:pPr>
            <a:endParaRPr lang="en-IE" dirty="0" smtClean="0"/>
          </a:p>
          <a:p>
            <a:pPr>
              <a:buNone/>
            </a:pPr>
            <a:r>
              <a:rPr lang="en-IE" dirty="0" smtClean="0"/>
              <a:t>Personal Fulfilment, Values and the Role of Supportive Communities –</a:t>
            </a:r>
          </a:p>
          <a:p>
            <a:pPr>
              <a:buNone/>
            </a:pPr>
            <a:r>
              <a:rPr lang="en-IE" dirty="0" smtClean="0"/>
              <a:t>Dr. Michael Kendrick</a:t>
            </a:r>
          </a:p>
          <a:p>
            <a:pPr>
              <a:buNone/>
            </a:pPr>
            <a:endParaRPr lang="en-IE" dirty="0" smtClean="0"/>
          </a:p>
          <a:p>
            <a:pPr>
              <a:buNone/>
            </a:pPr>
            <a:r>
              <a:rPr lang="en-IE" dirty="0" smtClean="0"/>
              <a:t>Growing Older with an Intellectual Disability in Ireland 2011 –</a:t>
            </a:r>
          </a:p>
          <a:p>
            <a:pPr>
              <a:buNone/>
            </a:pPr>
            <a:r>
              <a:rPr lang="en-IE" dirty="0" smtClean="0"/>
              <a:t>IDS / TILDA</a:t>
            </a:r>
          </a:p>
          <a:p>
            <a:pPr>
              <a:buNone/>
            </a:pPr>
            <a:r>
              <a:rPr lang="en-IE" dirty="0" smtClean="0"/>
              <a:t>PAGES 52 – 55 (COMMUNITY INCLUSION)</a:t>
            </a:r>
          </a:p>
          <a:p>
            <a:pPr>
              <a:buNone/>
            </a:pPr>
            <a:endParaRPr lang="en-IE" dirty="0" smtClean="0"/>
          </a:p>
          <a:p>
            <a:pPr>
              <a:buNone/>
            </a:pPr>
            <a:endParaRPr lang="en-IE" dirty="0" smtClean="0"/>
          </a:p>
          <a:p>
            <a:pPr>
              <a:buNone/>
            </a:pPr>
            <a:endParaRPr lang="en-IE"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b="1" dirty="0" smtClean="0">
                <a:solidFill>
                  <a:srgbClr val="FF0000"/>
                </a:solidFill>
              </a:rPr>
              <a:t>ASSESSMENT FOR FETAC LEVEL 5</a:t>
            </a:r>
            <a:endParaRPr lang="en-IE" b="1" dirty="0">
              <a:solidFill>
                <a:srgbClr val="FF0000"/>
              </a:solidFill>
            </a:endParaRPr>
          </a:p>
        </p:txBody>
      </p:sp>
      <p:sp>
        <p:nvSpPr>
          <p:cNvPr id="3" name="Content Placeholder 2"/>
          <p:cNvSpPr>
            <a:spLocks noGrp="1"/>
          </p:cNvSpPr>
          <p:nvPr>
            <p:ph idx="1"/>
          </p:nvPr>
        </p:nvSpPr>
        <p:spPr>
          <a:xfrm>
            <a:off x="457200" y="1340768"/>
            <a:ext cx="8229600" cy="4785395"/>
          </a:xfrm>
        </p:spPr>
        <p:txBody>
          <a:bodyPr>
            <a:normAutofit fontScale="85000" lnSpcReduction="20000"/>
          </a:bodyPr>
          <a:lstStyle/>
          <a:p>
            <a:pPr>
              <a:buNone/>
            </a:pPr>
            <a:r>
              <a:rPr lang="en-IE" dirty="0" smtClean="0">
                <a:solidFill>
                  <a:srgbClr val="FF0000"/>
                </a:solidFill>
              </a:rPr>
              <a:t>ASSIGNMENT – 40% </a:t>
            </a:r>
          </a:p>
          <a:p>
            <a:pPr>
              <a:buNone/>
            </a:pPr>
            <a:r>
              <a:rPr lang="en-IE" dirty="0" smtClean="0"/>
              <a:t>Consent Form</a:t>
            </a:r>
          </a:p>
          <a:p>
            <a:pPr>
              <a:buNone/>
            </a:pPr>
            <a:r>
              <a:rPr lang="en-IE" dirty="0" smtClean="0"/>
              <a:t>Community Map</a:t>
            </a:r>
          </a:p>
          <a:p>
            <a:pPr>
              <a:buNone/>
            </a:pPr>
            <a:r>
              <a:rPr lang="en-IE" dirty="0" smtClean="0"/>
              <a:t>Network Map </a:t>
            </a:r>
          </a:p>
          <a:p>
            <a:pPr>
              <a:buNone/>
            </a:pPr>
            <a:r>
              <a:rPr lang="en-IE" dirty="0" smtClean="0"/>
              <a:t>Photocopy of 3 Mapping Tools</a:t>
            </a:r>
          </a:p>
          <a:p>
            <a:pPr>
              <a:buNone/>
            </a:pPr>
            <a:r>
              <a:rPr lang="en-IE" dirty="0" smtClean="0"/>
              <a:t>&amp; 5 WRITTEN PARTS (USE TICK BOXES!)</a:t>
            </a:r>
          </a:p>
          <a:p>
            <a:pPr>
              <a:buNone/>
            </a:pPr>
            <a:endParaRPr lang="en-IE" dirty="0" smtClean="0"/>
          </a:p>
          <a:p>
            <a:pPr>
              <a:buNone/>
            </a:pPr>
            <a:r>
              <a:rPr lang="en-IE" dirty="0" smtClean="0">
                <a:solidFill>
                  <a:srgbClr val="FF0000"/>
                </a:solidFill>
              </a:rPr>
              <a:t>PROJECT – 60%</a:t>
            </a:r>
          </a:p>
          <a:p>
            <a:pPr>
              <a:buNone/>
            </a:pPr>
            <a:r>
              <a:rPr lang="en-IE" dirty="0" smtClean="0"/>
              <a:t>3 Mapping Tools</a:t>
            </a:r>
          </a:p>
          <a:p>
            <a:pPr>
              <a:buNone/>
            </a:pPr>
            <a:r>
              <a:rPr lang="en-IE" dirty="0" smtClean="0"/>
              <a:t>ACTION PLAN</a:t>
            </a:r>
          </a:p>
          <a:p>
            <a:pPr>
              <a:buNone/>
            </a:pPr>
            <a:r>
              <a:rPr lang="en-IE" dirty="0" smtClean="0"/>
              <a:t>&amp; 10 WRITTEN PARTS (USE TICK BOXES!)</a:t>
            </a:r>
          </a:p>
          <a:p>
            <a:pPr>
              <a:buNone/>
            </a:pPr>
            <a:endParaRPr lang="en-IE"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DUE DATES FOR ASSESSMENT</a:t>
            </a:r>
            <a:br>
              <a:rPr lang="en-IE" dirty="0" smtClean="0"/>
            </a:br>
            <a:r>
              <a:rPr lang="en-IE" dirty="0" smtClean="0"/>
              <a:t>(</a:t>
            </a:r>
            <a:r>
              <a:rPr lang="en-IE" dirty="0" smtClean="0"/>
              <a:t>ROUND 3)</a:t>
            </a:r>
            <a:endParaRPr lang="en-IE" dirty="0"/>
          </a:p>
        </p:txBody>
      </p:sp>
      <p:sp>
        <p:nvSpPr>
          <p:cNvPr id="3" name="Content Placeholder 2"/>
          <p:cNvSpPr>
            <a:spLocks noGrp="1"/>
          </p:cNvSpPr>
          <p:nvPr>
            <p:ph idx="1"/>
          </p:nvPr>
        </p:nvSpPr>
        <p:spPr/>
        <p:txBody>
          <a:bodyPr>
            <a:normAutofit fontScale="70000" lnSpcReduction="20000"/>
          </a:bodyPr>
          <a:lstStyle/>
          <a:p>
            <a:pPr>
              <a:buNone/>
            </a:pPr>
            <a:r>
              <a:rPr lang="en-IE" sz="4400" b="1" dirty="0" smtClean="0"/>
              <a:t>ASSIGNMENT:</a:t>
            </a:r>
          </a:p>
          <a:p>
            <a:pPr>
              <a:buNone/>
            </a:pPr>
            <a:r>
              <a:rPr lang="en-IE" sz="4400" b="1" dirty="0" smtClean="0"/>
              <a:t>FRIDAY 22</a:t>
            </a:r>
            <a:r>
              <a:rPr lang="en-IE" sz="4400" b="1" baseline="30000" dirty="0" smtClean="0"/>
              <a:t>ND</a:t>
            </a:r>
            <a:r>
              <a:rPr lang="en-IE" sz="4400" b="1" dirty="0" smtClean="0"/>
              <a:t> MARCH 2013</a:t>
            </a:r>
          </a:p>
          <a:p>
            <a:pPr>
              <a:buNone/>
            </a:pPr>
            <a:endParaRPr lang="en-IE" sz="4400" b="1" dirty="0" smtClean="0"/>
          </a:p>
          <a:p>
            <a:pPr>
              <a:buNone/>
            </a:pPr>
            <a:r>
              <a:rPr lang="en-IE" sz="4400" b="1" dirty="0" smtClean="0"/>
              <a:t>PROJECT:</a:t>
            </a:r>
          </a:p>
          <a:p>
            <a:pPr>
              <a:buNone/>
            </a:pPr>
            <a:r>
              <a:rPr lang="en-IE" sz="4400" b="1" dirty="0" smtClean="0"/>
              <a:t>FRIDAY 12</a:t>
            </a:r>
            <a:r>
              <a:rPr lang="en-IE" sz="4400" b="1" baseline="30000" dirty="0" smtClean="0"/>
              <a:t>TH</a:t>
            </a:r>
            <a:r>
              <a:rPr lang="en-IE" sz="4400" b="1" dirty="0" smtClean="0"/>
              <a:t> APRIL 2013</a:t>
            </a:r>
          </a:p>
          <a:p>
            <a:pPr>
              <a:buNone/>
            </a:pPr>
            <a:endParaRPr lang="en-IE" sz="4400" b="1" dirty="0" smtClean="0"/>
          </a:p>
          <a:p>
            <a:pPr>
              <a:buNone/>
            </a:pPr>
            <a:r>
              <a:rPr lang="en-IE" sz="4400" b="1" dirty="0" smtClean="0"/>
              <a:t>Post:  </a:t>
            </a:r>
          </a:p>
          <a:p>
            <a:pPr>
              <a:buNone/>
            </a:pPr>
            <a:r>
              <a:rPr lang="en-IE" sz="4400" b="1" dirty="0" smtClean="0"/>
              <a:t>Emma Butler, S.O.S. Kilkenny Limited, </a:t>
            </a:r>
            <a:r>
              <a:rPr lang="en-IE" sz="4400" b="1" dirty="0" err="1" smtClean="0"/>
              <a:t>Callan</a:t>
            </a:r>
            <a:r>
              <a:rPr lang="en-IE" sz="4400" b="1" dirty="0" smtClean="0"/>
              <a:t> Road, Kilkenny.</a:t>
            </a:r>
            <a:endParaRPr lang="en-IE" sz="4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IE" dirty="0" smtClean="0"/>
              <a:t>Resistance</a:t>
            </a:r>
            <a:br>
              <a:rPr lang="en-IE" dirty="0" smtClean="0"/>
            </a:br>
            <a:r>
              <a:rPr lang="en-IE" dirty="0" smtClean="0"/>
              <a:t>Blocks</a:t>
            </a:r>
            <a:br>
              <a:rPr lang="en-IE" dirty="0" smtClean="0"/>
            </a:br>
            <a:r>
              <a:rPr lang="en-IE" dirty="0" smtClean="0"/>
              <a:t>Struggles</a:t>
            </a:r>
            <a:br>
              <a:rPr lang="en-IE" dirty="0" smtClean="0"/>
            </a:br>
            <a:r>
              <a:rPr lang="en-IE" dirty="0" smtClean="0"/>
              <a:t>Barriers</a:t>
            </a:r>
            <a:br>
              <a:rPr lang="en-IE" dirty="0" smtClean="0"/>
            </a:br>
            <a:r>
              <a:rPr lang="en-IE" dirty="0" smtClean="0"/>
              <a:t>Attitudes</a:t>
            </a:r>
            <a:br>
              <a:rPr lang="en-IE" dirty="0" smtClean="0"/>
            </a:br>
            <a:endParaRPr lang="en-IE" dirty="0"/>
          </a:p>
        </p:txBody>
      </p:sp>
      <p:sp>
        <p:nvSpPr>
          <p:cNvPr id="3" name="Subtitle 2"/>
          <p:cNvSpPr>
            <a:spLocks noGrp="1"/>
          </p:cNvSpPr>
          <p:nvPr>
            <p:ph type="subTitle" idx="1"/>
          </p:nvPr>
        </p:nvSpPr>
        <p:spPr>
          <a:xfrm>
            <a:off x="1371600" y="4581128"/>
            <a:ext cx="6400800" cy="1057672"/>
          </a:xfrm>
        </p:spPr>
        <p:txBody>
          <a:bodyPr/>
          <a:lstStyle/>
          <a:p>
            <a:r>
              <a:rPr lang="en-IE" sz="4800" dirty="0" smtClean="0">
                <a:solidFill>
                  <a:schemeClr val="tx1"/>
                </a:solidFill>
                <a:latin typeface="Arial Black" pitchFamily="34" charset="0"/>
              </a:rPr>
              <a:t>What will you do?</a:t>
            </a:r>
          </a:p>
          <a:p>
            <a:endParaRPr lang="en-IE" dirty="0"/>
          </a:p>
        </p:txBody>
      </p:sp>
    </p:spTree>
    <p:extLst>
      <p:ext uri="{BB962C8B-B14F-4D97-AF65-F5344CB8AC3E}">
        <p14:creationId xmlns="" xmlns:p14="http://schemas.microsoft.com/office/powerpoint/2010/main" val="24640986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Research</a:t>
            </a:r>
            <a:endParaRPr lang="en-IE" dirty="0"/>
          </a:p>
        </p:txBody>
      </p:sp>
      <p:sp>
        <p:nvSpPr>
          <p:cNvPr id="3" name="Content Placeholder 2"/>
          <p:cNvSpPr>
            <a:spLocks noGrp="1"/>
          </p:cNvSpPr>
          <p:nvPr>
            <p:ph idx="1"/>
          </p:nvPr>
        </p:nvSpPr>
        <p:spPr/>
        <p:txBody>
          <a:bodyPr>
            <a:normAutofit fontScale="70000" lnSpcReduction="20000"/>
          </a:bodyPr>
          <a:lstStyle/>
          <a:p>
            <a:pPr>
              <a:buNone/>
            </a:pPr>
            <a:r>
              <a:rPr lang="en-IE" dirty="0" smtClean="0"/>
              <a:t>Professor Roy </a:t>
            </a:r>
            <a:r>
              <a:rPr lang="en-IE" dirty="0" err="1" smtClean="0"/>
              <a:t>McConkey</a:t>
            </a:r>
            <a:r>
              <a:rPr lang="en-IE" dirty="0" smtClean="0"/>
              <a:t> &amp; Professor Suzanne Abbott – </a:t>
            </a:r>
          </a:p>
          <a:p>
            <a:pPr>
              <a:buNone/>
            </a:pPr>
            <a:r>
              <a:rPr lang="en-IE" dirty="0" smtClean="0"/>
              <a:t>University of Ulster</a:t>
            </a:r>
          </a:p>
          <a:p>
            <a:pPr>
              <a:buNone/>
            </a:pPr>
            <a:r>
              <a:rPr lang="en-IE" b="1" i="1" dirty="0" smtClean="0"/>
              <a:t>“The barriers to social inclusion as perceived by people with intellectual disabilities”.</a:t>
            </a:r>
          </a:p>
          <a:p>
            <a:pPr>
              <a:buNone/>
            </a:pPr>
            <a:r>
              <a:rPr lang="en-IE" b="1" dirty="0" smtClean="0"/>
              <a:t>68 Respondents took part in this study from 16 Services</a:t>
            </a:r>
            <a:endParaRPr lang="en-IE" dirty="0" smtClean="0"/>
          </a:p>
          <a:p>
            <a:pPr>
              <a:buNone/>
            </a:pPr>
            <a:endParaRPr lang="en-IE" dirty="0" smtClean="0"/>
          </a:p>
          <a:p>
            <a:pPr>
              <a:buNone/>
            </a:pPr>
            <a:r>
              <a:rPr lang="en-IE" dirty="0" smtClean="0"/>
              <a:t>Study = 4 Categories of Barriers to Inclusion:</a:t>
            </a:r>
          </a:p>
          <a:p>
            <a:pPr marL="514350" indent="-514350">
              <a:buFont typeface="Arial" pitchFamily="34" charset="0"/>
              <a:buAutoNum type="arabicPeriod"/>
            </a:pPr>
            <a:r>
              <a:rPr lang="en-IE" dirty="0" smtClean="0"/>
              <a:t>Personal</a:t>
            </a:r>
          </a:p>
          <a:p>
            <a:pPr marL="514350" indent="-514350">
              <a:buFont typeface="Arial" pitchFamily="34" charset="0"/>
              <a:buAutoNum type="arabicPeriod"/>
            </a:pPr>
            <a:r>
              <a:rPr lang="en-IE" dirty="0" smtClean="0"/>
              <a:t>Family (Including Home)</a:t>
            </a:r>
          </a:p>
          <a:p>
            <a:pPr marL="514350" indent="-514350">
              <a:buFont typeface="Arial" pitchFamily="34" charset="0"/>
              <a:buAutoNum type="arabicPeriod"/>
            </a:pPr>
            <a:r>
              <a:rPr lang="en-IE" dirty="0" smtClean="0"/>
              <a:t>Organisational</a:t>
            </a:r>
          </a:p>
          <a:p>
            <a:pPr marL="514350" indent="-514350">
              <a:buFont typeface="Arial" pitchFamily="34" charset="0"/>
              <a:buAutoNum type="arabicPeriod"/>
            </a:pPr>
            <a:r>
              <a:rPr lang="en-IE" dirty="0" smtClean="0"/>
              <a:t>Community</a:t>
            </a:r>
          </a:p>
          <a:p>
            <a:pPr marL="514350" indent="-514350">
              <a:buNone/>
            </a:pPr>
            <a:endParaRPr lang="en-IE" dirty="0" smtClean="0"/>
          </a:p>
          <a:p>
            <a:pPr marL="514350" indent="-514350">
              <a:buNone/>
            </a:pPr>
            <a:r>
              <a:rPr lang="en-IE" i="1" dirty="0" smtClean="0"/>
              <a:t>Journal of Intellectual Disabilities 2006; 10; 275</a:t>
            </a:r>
          </a:p>
          <a:p>
            <a:pPr marL="514350" indent="-514350">
              <a:buNone/>
            </a:pPr>
            <a:endParaRPr lang="en-IE" dirty="0" smtClean="0"/>
          </a:p>
          <a:p>
            <a:pPr marL="514350" indent="-514350">
              <a:buNone/>
            </a:pPr>
            <a:endParaRPr lang="en-IE"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Research</a:t>
            </a:r>
            <a:endParaRPr lang="en-IE" dirty="0"/>
          </a:p>
        </p:txBody>
      </p:sp>
      <p:sp>
        <p:nvSpPr>
          <p:cNvPr id="3" name="Content Placeholder 2"/>
          <p:cNvSpPr>
            <a:spLocks noGrp="1"/>
          </p:cNvSpPr>
          <p:nvPr>
            <p:ph idx="1"/>
          </p:nvPr>
        </p:nvSpPr>
        <p:spPr>
          <a:xfrm>
            <a:off x="457200" y="1340768"/>
            <a:ext cx="8229600" cy="4785395"/>
          </a:xfrm>
        </p:spPr>
        <p:txBody>
          <a:bodyPr>
            <a:normAutofit fontScale="85000" lnSpcReduction="20000"/>
          </a:bodyPr>
          <a:lstStyle/>
          <a:p>
            <a:pPr>
              <a:buNone/>
            </a:pPr>
            <a:r>
              <a:rPr lang="en-IE" b="1" i="1" dirty="0" smtClean="0"/>
              <a:t>Growing Older with an Intellectual Disability in Ireland – 2011.</a:t>
            </a:r>
          </a:p>
          <a:p>
            <a:pPr>
              <a:buNone/>
            </a:pPr>
            <a:r>
              <a:rPr lang="en-IE" dirty="0" smtClean="0"/>
              <a:t>IDS – TILDA Study</a:t>
            </a:r>
          </a:p>
          <a:p>
            <a:pPr>
              <a:buNone/>
            </a:pPr>
            <a:r>
              <a:rPr lang="en-IE" dirty="0" smtClean="0"/>
              <a:t>753 Respondents – (8.9% of population with an I.D.)</a:t>
            </a:r>
          </a:p>
          <a:p>
            <a:pPr>
              <a:buNone/>
            </a:pPr>
            <a:endParaRPr lang="en-IE" dirty="0" smtClean="0"/>
          </a:p>
          <a:p>
            <a:pPr>
              <a:buNone/>
            </a:pPr>
            <a:r>
              <a:rPr lang="en-IE" dirty="0" smtClean="0"/>
              <a:t>Social Activities</a:t>
            </a:r>
          </a:p>
          <a:p>
            <a:pPr>
              <a:buNone/>
            </a:pPr>
            <a:r>
              <a:rPr lang="en-IE" dirty="0" smtClean="0"/>
              <a:t>87.8% - Eating Out</a:t>
            </a:r>
          </a:p>
          <a:p>
            <a:pPr>
              <a:buNone/>
            </a:pPr>
            <a:r>
              <a:rPr lang="en-IE" dirty="0" smtClean="0"/>
              <a:t>85.8% - Going for Coffee</a:t>
            </a:r>
          </a:p>
          <a:p>
            <a:pPr>
              <a:buNone/>
            </a:pPr>
            <a:r>
              <a:rPr lang="en-IE" dirty="0" smtClean="0"/>
              <a:t>83.9% - Going Shopping</a:t>
            </a:r>
          </a:p>
          <a:p>
            <a:pPr>
              <a:buNone/>
            </a:pPr>
            <a:endParaRPr lang="en-IE" dirty="0" smtClean="0"/>
          </a:p>
          <a:p>
            <a:pPr>
              <a:buNone/>
            </a:pPr>
            <a:r>
              <a:rPr lang="en-IE" b="1" dirty="0" smtClean="0"/>
              <a:t>Remember!!  79% of those engaging in these types of social activities did so with their staff / key worker.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solidFill>
                  <a:srgbClr val="FF0066"/>
                </a:solidFill>
              </a:rPr>
              <a:t>4 CATEGORIES OF BARRIERS</a:t>
            </a:r>
            <a:endParaRPr lang="en-IE" dirty="0">
              <a:solidFill>
                <a:srgbClr val="FF0066"/>
              </a:solidFill>
            </a:endParaRPr>
          </a:p>
        </p:txBody>
      </p:sp>
      <p:sp>
        <p:nvSpPr>
          <p:cNvPr id="3" name="Content Placeholder 2"/>
          <p:cNvSpPr>
            <a:spLocks noGrp="1"/>
          </p:cNvSpPr>
          <p:nvPr>
            <p:ph idx="1"/>
          </p:nvPr>
        </p:nvSpPr>
        <p:spPr/>
        <p:txBody>
          <a:bodyPr/>
          <a:lstStyle/>
          <a:p>
            <a:r>
              <a:rPr lang="en-IE" dirty="0" smtClean="0"/>
              <a:t>Personal (from the Team Leader’s perspective)</a:t>
            </a:r>
          </a:p>
          <a:p>
            <a:endParaRPr lang="en-IE" dirty="0" smtClean="0"/>
          </a:p>
          <a:p>
            <a:r>
              <a:rPr lang="en-IE" dirty="0" smtClean="0"/>
              <a:t>Family / Home</a:t>
            </a:r>
          </a:p>
          <a:p>
            <a:endParaRPr lang="en-IE" dirty="0" smtClean="0"/>
          </a:p>
          <a:p>
            <a:r>
              <a:rPr lang="en-IE" dirty="0" smtClean="0"/>
              <a:t>Organisational</a:t>
            </a:r>
          </a:p>
          <a:p>
            <a:endParaRPr lang="en-IE" dirty="0" smtClean="0"/>
          </a:p>
          <a:p>
            <a:r>
              <a:rPr lang="en-IE" dirty="0" smtClean="0"/>
              <a:t>Community</a:t>
            </a:r>
            <a:endParaRPr lang="en-I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Personal Barriers to </a:t>
            </a:r>
            <a:br>
              <a:rPr lang="en-IE" dirty="0" smtClean="0"/>
            </a:br>
            <a:r>
              <a:rPr lang="en-IE" dirty="0" smtClean="0"/>
              <a:t>Community Inclusion</a:t>
            </a:r>
            <a:endParaRPr lang="en-IE" dirty="0"/>
          </a:p>
        </p:txBody>
      </p:sp>
      <p:sp>
        <p:nvSpPr>
          <p:cNvPr id="3" name="Content Placeholder 2"/>
          <p:cNvSpPr>
            <a:spLocks noGrp="1"/>
          </p:cNvSpPr>
          <p:nvPr>
            <p:ph idx="1"/>
          </p:nvPr>
        </p:nvSpPr>
        <p:spPr>
          <a:xfrm>
            <a:off x="457200" y="1600200"/>
            <a:ext cx="8229600" cy="4853136"/>
          </a:xfrm>
        </p:spPr>
        <p:txBody>
          <a:bodyPr>
            <a:normAutofit fontScale="85000" lnSpcReduction="20000"/>
          </a:bodyPr>
          <a:lstStyle/>
          <a:p>
            <a:r>
              <a:rPr lang="en-IE" dirty="0" smtClean="0"/>
              <a:t>Lack of Confidence</a:t>
            </a:r>
          </a:p>
          <a:p>
            <a:r>
              <a:rPr lang="en-IE" dirty="0" smtClean="0"/>
              <a:t>Fears</a:t>
            </a:r>
          </a:p>
          <a:p>
            <a:r>
              <a:rPr lang="en-IE" dirty="0" smtClean="0"/>
              <a:t>Bad Past Experiences</a:t>
            </a:r>
          </a:p>
          <a:p>
            <a:r>
              <a:rPr lang="en-IE" dirty="0" smtClean="0"/>
              <a:t>Supports</a:t>
            </a:r>
          </a:p>
          <a:p>
            <a:r>
              <a:rPr lang="en-IE" dirty="0" smtClean="0"/>
              <a:t>Communication</a:t>
            </a:r>
          </a:p>
          <a:p>
            <a:r>
              <a:rPr lang="en-IE" dirty="0" smtClean="0"/>
              <a:t>Skills (Social and Other)</a:t>
            </a:r>
          </a:p>
          <a:p>
            <a:r>
              <a:rPr lang="en-IE" dirty="0" smtClean="0"/>
              <a:t>Feelings</a:t>
            </a:r>
          </a:p>
          <a:p>
            <a:r>
              <a:rPr lang="en-IE" dirty="0" smtClean="0"/>
              <a:t>Money</a:t>
            </a:r>
          </a:p>
          <a:p>
            <a:r>
              <a:rPr lang="en-IE" dirty="0" smtClean="0"/>
              <a:t>Personal Resources</a:t>
            </a:r>
          </a:p>
          <a:p>
            <a:r>
              <a:rPr lang="en-IE" dirty="0" smtClean="0"/>
              <a:t>Decision Making – ability to take LEAD ROLE</a:t>
            </a:r>
          </a:p>
          <a:p>
            <a:r>
              <a:rPr lang="en-IE" dirty="0" smtClean="0"/>
              <a:t>Unlimited Choices</a:t>
            </a:r>
          </a:p>
          <a:p>
            <a:endParaRPr lang="en-I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Family Barriers to </a:t>
            </a:r>
            <a:br>
              <a:rPr lang="en-IE" dirty="0" smtClean="0"/>
            </a:br>
            <a:r>
              <a:rPr lang="en-IE" dirty="0" smtClean="0"/>
              <a:t>Community Inclusion</a:t>
            </a:r>
            <a:endParaRPr lang="en-IE" dirty="0"/>
          </a:p>
        </p:txBody>
      </p:sp>
      <p:sp>
        <p:nvSpPr>
          <p:cNvPr id="3" name="Content Placeholder 2"/>
          <p:cNvSpPr>
            <a:spLocks noGrp="1"/>
          </p:cNvSpPr>
          <p:nvPr>
            <p:ph idx="1"/>
          </p:nvPr>
        </p:nvSpPr>
        <p:spPr>
          <a:xfrm>
            <a:off x="457200" y="1600200"/>
            <a:ext cx="8229600" cy="4709120"/>
          </a:xfrm>
        </p:spPr>
        <p:txBody>
          <a:bodyPr>
            <a:normAutofit fontScale="92500" lnSpcReduction="20000"/>
          </a:bodyPr>
          <a:lstStyle/>
          <a:p>
            <a:r>
              <a:rPr lang="en-IE" dirty="0" smtClean="0"/>
              <a:t>Fears</a:t>
            </a:r>
          </a:p>
          <a:p>
            <a:r>
              <a:rPr lang="en-IE" dirty="0" smtClean="0"/>
              <a:t>Past Experiences</a:t>
            </a:r>
          </a:p>
          <a:p>
            <a:r>
              <a:rPr lang="en-IE" dirty="0" smtClean="0"/>
              <a:t>Safety of Son, Daughter, Sibling</a:t>
            </a:r>
          </a:p>
          <a:p>
            <a:r>
              <a:rPr lang="en-IE" dirty="0" smtClean="0"/>
              <a:t>Money</a:t>
            </a:r>
          </a:p>
          <a:p>
            <a:r>
              <a:rPr lang="en-IE" dirty="0" smtClean="0"/>
              <a:t>Resources</a:t>
            </a:r>
          </a:p>
          <a:p>
            <a:r>
              <a:rPr lang="en-IE" dirty="0" smtClean="0"/>
              <a:t>Feeling of taking the place of the day / residential Service</a:t>
            </a:r>
          </a:p>
          <a:p>
            <a:r>
              <a:rPr lang="en-IE" dirty="0" smtClean="0"/>
              <a:t>Supports</a:t>
            </a:r>
          </a:p>
          <a:p>
            <a:r>
              <a:rPr lang="en-IE" dirty="0" smtClean="0"/>
              <a:t>Choices / Decisions Making / Responsibility – Power(s)</a:t>
            </a:r>
            <a:endParaRPr lang="en-I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700808"/>
            <a:ext cx="8229600" cy="3312368"/>
          </a:xfrm>
        </p:spPr>
        <p:txBody>
          <a:bodyPr>
            <a:normAutofit fontScale="90000"/>
          </a:bodyPr>
          <a:lstStyle/>
          <a:p>
            <a:r>
              <a:rPr lang="en-IE" b="1" dirty="0" smtClean="0"/>
              <a:t>What Organisational Policies, Practices and Staff Attitudes might act as barriers to inclusion in your organisations?</a:t>
            </a:r>
            <a:br>
              <a:rPr lang="en-IE" b="1" dirty="0" smtClean="0"/>
            </a:br>
            <a:endParaRPr lang="en-IE" b="1" dirty="0"/>
          </a:p>
        </p:txBody>
      </p:sp>
    </p:spTree>
    <p:extLst>
      <p:ext uri="{BB962C8B-B14F-4D97-AF65-F5344CB8AC3E}">
        <p14:creationId xmlns="" xmlns:p14="http://schemas.microsoft.com/office/powerpoint/2010/main" val="39147828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962</TotalTime>
  <Words>1060</Words>
  <Application>Microsoft Office PowerPoint</Application>
  <PresentationFormat>On-screen Show (4:3)</PresentationFormat>
  <Paragraphs>191</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WELCOME </vt:lpstr>
      <vt:lpstr>Today Covers:</vt:lpstr>
      <vt:lpstr>Resistance Blocks Struggles Barriers Attitudes </vt:lpstr>
      <vt:lpstr>Research</vt:lpstr>
      <vt:lpstr>Research</vt:lpstr>
      <vt:lpstr>4 CATEGORIES OF BARRIERS</vt:lpstr>
      <vt:lpstr>Personal Barriers to  Community Inclusion</vt:lpstr>
      <vt:lpstr>Family Barriers to  Community Inclusion</vt:lpstr>
      <vt:lpstr>What Organisational Policies, Practices and Staff Attitudes might act as barriers to inclusion in your organisations? </vt:lpstr>
      <vt:lpstr>Slide 10</vt:lpstr>
      <vt:lpstr>Slide 11</vt:lpstr>
      <vt:lpstr>Slide 12</vt:lpstr>
      <vt:lpstr>Attitudes and Practices within the Community that may act as barriers to inclusion </vt:lpstr>
      <vt:lpstr>Slide 14</vt:lpstr>
      <vt:lpstr>Community Barriers to Inclusion</vt:lpstr>
      <vt:lpstr>How do we overcome barriers to inclusion?</vt:lpstr>
      <vt:lpstr>Slide 17</vt:lpstr>
      <vt:lpstr>Slide 18</vt:lpstr>
      <vt:lpstr>Stay Strong…</vt:lpstr>
      <vt:lpstr>Further Reading / Information</vt:lpstr>
      <vt:lpstr>ASSESSMENT FOR FETAC LEVEL 5</vt:lpstr>
      <vt:lpstr>DUE DATES FOR ASSESSMENT (ROUND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Resistance Blocks Struggles Barriers Attitudes</dc:title>
  <dc:creator>Lorraine McNicolas</dc:creator>
  <cp:lastModifiedBy>Emma Butler</cp:lastModifiedBy>
  <cp:revision>23</cp:revision>
  <dcterms:created xsi:type="dcterms:W3CDTF">2012-05-29T13:45:49Z</dcterms:created>
  <dcterms:modified xsi:type="dcterms:W3CDTF">2013-02-27T16:13:53Z</dcterms:modified>
</cp:coreProperties>
</file>